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2"/>
  </p:notesMasterIdLst>
  <p:sldIdLst>
    <p:sldId id="256" r:id="rId2"/>
    <p:sldId id="257" r:id="rId3"/>
    <p:sldId id="258" r:id="rId4"/>
    <p:sldId id="259" r:id="rId5"/>
    <p:sldId id="328" r:id="rId6"/>
    <p:sldId id="260" r:id="rId7"/>
    <p:sldId id="261" r:id="rId8"/>
    <p:sldId id="319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320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329" r:id="rId47"/>
    <p:sldId id="299" r:id="rId48"/>
    <p:sldId id="300" r:id="rId49"/>
    <p:sldId id="301" r:id="rId50"/>
    <p:sldId id="303" r:id="rId51"/>
    <p:sldId id="304" r:id="rId52"/>
    <p:sldId id="305" r:id="rId53"/>
    <p:sldId id="306" r:id="rId54"/>
    <p:sldId id="321" r:id="rId55"/>
    <p:sldId id="322" r:id="rId56"/>
    <p:sldId id="307" r:id="rId57"/>
    <p:sldId id="309" r:id="rId58"/>
    <p:sldId id="323" r:id="rId59"/>
    <p:sldId id="310" r:id="rId60"/>
    <p:sldId id="311" r:id="rId61"/>
    <p:sldId id="312" r:id="rId62"/>
    <p:sldId id="314" r:id="rId63"/>
    <p:sldId id="316" r:id="rId64"/>
    <p:sldId id="330" r:id="rId65"/>
    <p:sldId id="317" r:id="rId66"/>
    <p:sldId id="324" r:id="rId67"/>
    <p:sldId id="325" r:id="rId68"/>
    <p:sldId id="326" r:id="rId69"/>
    <p:sldId id="327" r:id="rId70"/>
    <p:sldId id="318" r:id="rId7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521415D9-36F7-43E2-AB2F-B90AF26B5E84}">
      <p14:sectionLst xmlns:p14="http://schemas.microsoft.com/office/powerpoint/2010/main">
        <p14:section name="Title" id="{BAC6F041-3F8D-744A-92B7-34A623F12EFE}">
          <p14:sldIdLst>
            <p14:sldId id="256"/>
          </p14:sldIdLst>
        </p14:section>
        <p14:section name="Reinforcement Learning" id="{11A7DAFC-8C17-E048-A208-EFFF23029231}">
          <p14:sldIdLst>
            <p14:sldId id="257"/>
            <p14:sldId id="258"/>
            <p14:sldId id="259"/>
            <p14:sldId id="328"/>
          </p14:sldIdLst>
        </p14:section>
        <p14:section name="Approximators" id="{88C2A902-82A6-2748-80FE-44ABD2481326}">
          <p14:sldIdLst>
            <p14:sldId id="260"/>
            <p14:sldId id="261"/>
            <p14:sldId id="319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</p14:sldIdLst>
        </p14:section>
        <p14:section name="Value Function Approximation" id="{F84C1C99-BB65-AE4A-97B9-007EA106D1CC}">
          <p14:sldIdLst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320"/>
          </p14:sldIdLst>
        </p14:section>
        <p14:section name="Linear &amp; High-Order Approximators" id="{258E927B-9C28-B741-B5DE-C644BF02E5C4}">
          <p14:sldIdLst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329"/>
            <p14:sldId id="299"/>
            <p14:sldId id="300"/>
            <p14:sldId id="301"/>
            <p14:sldId id="303"/>
            <p14:sldId id="304"/>
            <p14:sldId id="305"/>
            <p14:sldId id="306"/>
          </p14:sldIdLst>
        </p14:section>
        <p14:section name="Value Function Approximation" id="{C8DECD74-50BF-C349-9109-DB1BEF73927E}">
          <p14:sldIdLst>
            <p14:sldId id="321"/>
            <p14:sldId id="322"/>
            <p14:sldId id="307"/>
            <p14:sldId id="309"/>
            <p14:sldId id="323"/>
            <p14:sldId id="310"/>
            <p14:sldId id="311"/>
            <p14:sldId id="312"/>
            <p14:sldId id="314"/>
            <p14:sldId id="316"/>
            <p14:sldId id="330"/>
            <p14:sldId id="317"/>
          </p14:sldIdLst>
        </p14:section>
        <p14:section name="References" id="{AE83B314-A5A0-954C-A3E9-62F870531536}">
          <p14:sldIdLst>
            <p14:sldId id="324"/>
            <p14:sldId id="325"/>
            <p14:sldId id="326"/>
            <p14:sldId id="327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53"/>
    <p:restoredTop sz="94444"/>
  </p:normalViewPr>
  <p:slideViewPr>
    <p:cSldViewPr snapToGrid="0" snapToObjects="1">
      <p:cViewPr varScale="1">
        <p:scale>
          <a:sx n="108" d="100"/>
          <a:sy n="108" d="100"/>
        </p:scale>
        <p:origin x="142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5" name="Shape 21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012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969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5017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196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8423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893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904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6811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8749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352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719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7586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6505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5437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6499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4542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5653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0162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4151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1093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6902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0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5939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00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0550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1242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7965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4448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5868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804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3544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715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19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705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52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7872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5619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4097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010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481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811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5184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2736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6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talk about Function Approximation.</a:t>
            </a:r>
          </a:p>
          <a:p>
            <a:r>
              <a:rPr lang="en-US" dirty="0"/>
              <a:t>A more compact representation that generalizes across states or states and actions,</a:t>
            </a:r>
            <a:r>
              <a:rPr 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saving computation time and memory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973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59329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425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306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47122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6691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122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39572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0807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60140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258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5774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90630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49461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9446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675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92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004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82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, Subheader, Text &amp; R-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Text"/>
          <p:cNvSpPr txBox="1">
            <a:spLocks noGrp="1"/>
          </p:cNvSpPr>
          <p:nvPr>
            <p:ph type="title"/>
          </p:nvPr>
        </p:nvSpPr>
        <p:spPr>
          <a:xfrm>
            <a:off x="1159933" y="355600"/>
            <a:ext cx="22671088" cy="2286000"/>
          </a:xfrm>
          <a:prstGeom prst="rect">
            <a:avLst/>
          </a:prstGeom>
        </p:spPr>
        <p:txBody>
          <a:bodyPr/>
          <a:lstStyle>
            <a:lvl1pPr algn="l">
              <a:defRPr sz="75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t>Title Text</a:t>
            </a:r>
          </a:p>
        </p:txBody>
      </p:sp>
      <p:sp>
        <p:nvSpPr>
          <p:cNvPr id="12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2756958"/>
            <a:ext cx="10263585" cy="736917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3000"/>
              </a:spcBef>
              <a:buSzTx/>
              <a:buNone/>
              <a:defRPr b="1">
                <a:solidFill>
                  <a:srgbClr val="008DC4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  <a:lvl2pPr marL="0" indent="0">
              <a:spcBef>
                <a:spcPts val="1000"/>
              </a:spcBef>
              <a:buSzTx/>
              <a:buNone/>
              <a:defRPr sz="34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2pPr>
            <a:lvl3pPr marL="0" indent="0">
              <a:spcBef>
                <a:spcPts val="1000"/>
              </a:spcBef>
              <a:buSzTx/>
              <a:buNone/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3pPr>
            <a:lvl4pPr marL="0" indent="0">
              <a:spcBef>
                <a:spcPts val="1000"/>
              </a:spcBef>
              <a:buSzTx/>
              <a:buNone/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4pPr>
            <a:lvl5pPr marL="0" indent="0">
              <a:spcBef>
                <a:spcPts val="1000"/>
              </a:spcBef>
              <a:buSzTx/>
              <a:buNone/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4" name="Rectangle"/>
          <p:cNvSpPr/>
          <p:nvPr/>
        </p:nvSpPr>
        <p:spPr>
          <a:xfrm>
            <a:off x="-42334" y="12454466"/>
            <a:ext cx="24468667" cy="1270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5" name="Rectangle"/>
          <p:cNvSpPr/>
          <p:nvPr/>
        </p:nvSpPr>
        <p:spPr>
          <a:xfrm>
            <a:off x="-25400" y="12342614"/>
            <a:ext cx="24434800" cy="111853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762" y="12780773"/>
            <a:ext cx="3135677" cy="617388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471527" cy="4572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, Bullets &amp; R-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Text"/>
          <p:cNvSpPr txBox="1">
            <a:spLocks noGrp="1"/>
          </p:cNvSpPr>
          <p:nvPr>
            <p:ph type="title"/>
          </p:nvPr>
        </p:nvSpPr>
        <p:spPr>
          <a:xfrm>
            <a:off x="1159933" y="355600"/>
            <a:ext cx="22670295" cy="2286000"/>
          </a:xfrm>
          <a:prstGeom prst="rect">
            <a:avLst/>
          </a:prstGeom>
        </p:spPr>
        <p:txBody>
          <a:bodyPr/>
          <a:lstStyle>
            <a:lvl1pPr algn="l">
              <a:defRPr sz="75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t>Title Text</a:t>
            </a:r>
          </a:p>
        </p:txBody>
      </p:sp>
      <p:sp>
        <p:nvSpPr>
          <p:cNvPr id="13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2756958"/>
            <a:ext cx="10284818" cy="7369176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Bef>
                <a:spcPts val="3000"/>
              </a:spcBef>
              <a:defRPr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  <a:lvl2pPr marL="1270000" indent="-635000">
              <a:spcBef>
                <a:spcPts val="1000"/>
              </a:spcBef>
              <a:defRPr sz="30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2pPr>
            <a:lvl3pPr marL="1905000" indent="-635000">
              <a:spcBef>
                <a:spcPts val="1000"/>
              </a:spcBef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3pPr>
            <a:lvl4pPr marL="2540000" indent="-635000">
              <a:spcBef>
                <a:spcPts val="1000"/>
              </a:spcBef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4pPr>
            <a:lvl5pPr marL="3175000" indent="-635000">
              <a:spcBef>
                <a:spcPts val="1000"/>
              </a:spcBef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Rectangle"/>
          <p:cNvSpPr/>
          <p:nvPr/>
        </p:nvSpPr>
        <p:spPr>
          <a:xfrm>
            <a:off x="-42334" y="12454466"/>
            <a:ext cx="24468667" cy="1270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7" name="Rectangle"/>
          <p:cNvSpPr/>
          <p:nvPr/>
        </p:nvSpPr>
        <p:spPr>
          <a:xfrm>
            <a:off x="-25400" y="12342614"/>
            <a:ext cx="24434800" cy="111853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762" y="12780773"/>
            <a:ext cx="3135677" cy="617388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471527" cy="4572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, Text &amp; R-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Text"/>
          <p:cNvSpPr txBox="1">
            <a:spLocks noGrp="1"/>
          </p:cNvSpPr>
          <p:nvPr>
            <p:ph type="title"/>
          </p:nvPr>
        </p:nvSpPr>
        <p:spPr>
          <a:xfrm>
            <a:off x="1159933" y="355600"/>
            <a:ext cx="22671750" cy="2286000"/>
          </a:xfrm>
          <a:prstGeom prst="rect">
            <a:avLst/>
          </a:prstGeom>
        </p:spPr>
        <p:txBody>
          <a:bodyPr/>
          <a:lstStyle>
            <a:lvl1pPr algn="l">
              <a:defRPr sz="75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t>Title Text</a:t>
            </a:r>
          </a:p>
        </p:txBody>
      </p:sp>
      <p:sp>
        <p:nvSpPr>
          <p:cNvPr id="14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2756958"/>
            <a:ext cx="10288786" cy="918118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3000"/>
              </a:spcBef>
              <a:buSzTx/>
              <a:buNone/>
              <a:defRPr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  <a:lvl2pPr marL="0" indent="0">
              <a:spcBef>
                <a:spcPts val="1000"/>
              </a:spcBef>
              <a:buSzTx/>
              <a:buNone/>
              <a:defRPr sz="30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2pPr>
            <a:lvl3pPr marL="0" indent="0">
              <a:spcBef>
                <a:spcPts val="1000"/>
              </a:spcBef>
              <a:buSzTx/>
              <a:buNone/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3pPr>
            <a:lvl4pPr marL="0" indent="0">
              <a:spcBef>
                <a:spcPts val="1000"/>
              </a:spcBef>
              <a:buSzTx/>
              <a:buNone/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4pPr>
            <a:lvl5pPr marL="0" indent="0">
              <a:spcBef>
                <a:spcPts val="1000"/>
              </a:spcBef>
              <a:buSzTx/>
              <a:buNone/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8" name="Rectangle"/>
          <p:cNvSpPr/>
          <p:nvPr/>
        </p:nvSpPr>
        <p:spPr>
          <a:xfrm>
            <a:off x="-42334" y="12454466"/>
            <a:ext cx="24468667" cy="1270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9" name="Rectangle"/>
          <p:cNvSpPr/>
          <p:nvPr/>
        </p:nvSpPr>
        <p:spPr>
          <a:xfrm>
            <a:off x="-25400" y="12342614"/>
            <a:ext cx="24434800" cy="111853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5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762" y="12780773"/>
            <a:ext cx="3135677" cy="617388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471527" cy="4572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itle Text"/>
          <p:cNvSpPr txBox="1">
            <a:spLocks noGrp="1"/>
          </p:cNvSpPr>
          <p:nvPr>
            <p:ph type="title"/>
          </p:nvPr>
        </p:nvSpPr>
        <p:spPr>
          <a:xfrm>
            <a:off x="1159933" y="355600"/>
            <a:ext cx="22672941" cy="2286000"/>
          </a:xfrm>
          <a:prstGeom prst="rect">
            <a:avLst/>
          </a:prstGeom>
        </p:spPr>
        <p:txBody>
          <a:bodyPr/>
          <a:lstStyle>
            <a:lvl1pPr algn="l">
              <a:defRPr sz="75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t>Title Text</a:t>
            </a:r>
          </a:p>
        </p:txBody>
      </p:sp>
      <p:sp>
        <p:nvSpPr>
          <p:cNvPr id="159" name="Rectangle"/>
          <p:cNvSpPr/>
          <p:nvPr/>
        </p:nvSpPr>
        <p:spPr>
          <a:xfrm>
            <a:off x="-42334" y="12454466"/>
            <a:ext cx="24468667" cy="1270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0" name="Rectangle"/>
          <p:cNvSpPr/>
          <p:nvPr/>
        </p:nvSpPr>
        <p:spPr>
          <a:xfrm>
            <a:off x="-25400" y="12342614"/>
            <a:ext cx="24434800" cy="111853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6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762" y="12780773"/>
            <a:ext cx="3135677" cy="617388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471527" cy="4572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3" name="Arrow"/>
          <p:cNvSpPr/>
          <p:nvPr/>
        </p:nvSpPr>
        <p:spPr>
          <a:xfrm>
            <a:off x="10530879" y="3879982"/>
            <a:ext cx="3322242" cy="5123128"/>
          </a:xfrm>
          <a:prstGeom prst="rightArrow">
            <a:avLst>
              <a:gd name="adj1" fmla="val 32000"/>
              <a:gd name="adj2" fmla="val 80122"/>
            </a:avLst>
          </a:prstGeom>
          <a:solidFill>
            <a:srgbClr val="EBEBE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EBEBE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4" name="Body Level One…"/>
          <p:cNvSpPr txBox="1"/>
          <p:nvPr/>
        </p:nvSpPr>
        <p:spPr>
          <a:xfrm>
            <a:off x="1689100" y="2756958"/>
            <a:ext cx="8624557" cy="7369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l">
              <a:spcBef>
                <a:spcPts val="3000"/>
              </a:spcBef>
              <a:defRPr sz="3600">
                <a:solidFill>
                  <a:srgbClr val="008DC4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  <a:lvl2pPr indent="0" algn="l">
              <a:spcBef>
                <a:spcPts val="1000"/>
              </a:spcBef>
              <a:defRPr sz="3400" b="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2pPr>
            <a:lvl3pPr indent="0" algn="l">
              <a:spcBef>
                <a:spcPts val="1000"/>
              </a:spcBef>
              <a:defRPr sz="2800" b="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3pPr>
            <a:lvl4pPr indent="0" algn="l">
              <a:spcBef>
                <a:spcPts val="1000"/>
              </a:spcBef>
              <a:defRPr sz="2800" b="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4pPr>
            <a:lvl5pPr indent="0" algn="l">
              <a:spcBef>
                <a:spcPts val="1000"/>
              </a:spcBef>
              <a:defRPr sz="2800" b="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 &amp; Table Placehol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itle Text"/>
          <p:cNvSpPr txBox="1">
            <a:spLocks noGrp="1"/>
          </p:cNvSpPr>
          <p:nvPr>
            <p:ph type="title"/>
          </p:nvPr>
        </p:nvSpPr>
        <p:spPr>
          <a:xfrm>
            <a:off x="1159933" y="355600"/>
            <a:ext cx="22735184" cy="2286000"/>
          </a:xfrm>
          <a:prstGeom prst="rect">
            <a:avLst/>
          </a:prstGeom>
        </p:spPr>
        <p:txBody>
          <a:bodyPr/>
          <a:lstStyle>
            <a:lvl1pPr algn="l">
              <a:defRPr sz="75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t>Title Text</a:t>
            </a:r>
          </a:p>
        </p:txBody>
      </p:sp>
      <p:sp>
        <p:nvSpPr>
          <p:cNvPr id="172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2756958"/>
            <a:ext cx="21570355" cy="736917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3000"/>
              </a:spcBef>
              <a:buSzTx/>
              <a:buNone/>
              <a:defRPr b="1">
                <a:solidFill>
                  <a:srgbClr val="008DC4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  <a:lvl2pPr marL="0" indent="0">
              <a:spcBef>
                <a:spcPts val="3000"/>
              </a:spcBef>
              <a:buSzTx/>
              <a:buNone/>
              <a:defRPr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2pPr>
            <a:lvl3pPr marL="0" indent="0">
              <a:spcBef>
                <a:spcPts val="3000"/>
              </a:spcBef>
              <a:buSzTx/>
              <a:buNone/>
              <a:defRPr sz="32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3pPr>
            <a:lvl4pPr marL="0" indent="0">
              <a:spcBef>
                <a:spcPts val="3000"/>
              </a:spcBef>
              <a:buSzTx/>
              <a:buNone/>
              <a:defRPr sz="30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4pPr>
            <a:lvl5pPr marL="0" indent="0">
              <a:spcBef>
                <a:spcPts val="3000"/>
              </a:spcBef>
              <a:buSzTx/>
              <a:buNone/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3" name="Rectangle"/>
          <p:cNvSpPr/>
          <p:nvPr/>
        </p:nvSpPr>
        <p:spPr>
          <a:xfrm>
            <a:off x="-42334" y="12454466"/>
            <a:ext cx="24468667" cy="1270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4" name="Rectangle"/>
          <p:cNvSpPr/>
          <p:nvPr/>
        </p:nvSpPr>
        <p:spPr>
          <a:xfrm>
            <a:off x="-25400" y="12342614"/>
            <a:ext cx="24434800" cy="111853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7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762" y="12780773"/>
            <a:ext cx="3135677" cy="617388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471527" cy="4572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aphicFrame>
        <p:nvGraphicFramePr>
          <p:cNvPr id="177" name="Table"/>
          <p:cNvGraphicFramePr/>
          <p:nvPr/>
        </p:nvGraphicFramePr>
        <p:xfrm>
          <a:off x="1710266" y="3746500"/>
          <a:ext cx="20741614" cy="7172325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3456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6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6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56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569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569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34465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This table is a placeholder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Place your table over it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4465"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4465"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4465"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4465"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lor Stylegu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ctangle"/>
          <p:cNvSpPr/>
          <p:nvPr/>
        </p:nvSpPr>
        <p:spPr>
          <a:xfrm>
            <a:off x="-42334" y="12454466"/>
            <a:ext cx="24468667" cy="1270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5" name="Rectangle"/>
          <p:cNvSpPr/>
          <p:nvPr/>
        </p:nvSpPr>
        <p:spPr>
          <a:xfrm>
            <a:off x="-25400" y="12342614"/>
            <a:ext cx="24434800" cy="111853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8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762" y="12780773"/>
            <a:ext cx="3135677" cy="617388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471527" cy="4572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88" name="Color Styleguide"/>
          <p:cNvSpPr txBox="1"/>
          <p:nvPr/>
        </p:nvSpPr>
        <p:spPr>
          <a:xfrm>
            <a:off x="1014531" y="448096"/>
            <a:ext cx="5523205" cy="932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/>
            </a:lvl1pPr>
          </a:lstStyle>
          <a:p>
            <a:r>
              <a:t>Color Styleguide</a:t>
            </a:r>
          </a:p>
        </p:txBody>
      </p:sp>
      <p:sp>
        <p:nvSpPr>
          <p:cNvPr id="189" name="Blue: 0, 141, 196 (use for subheaders)"/>
          <p:cNvSpPr txBox="1"/>
          <p:nvPr/>
        </p:nvSpPr>
        <p:spPr>
          <a:xfrm>
            <a:off x="1722860" y="2666175"/>
            <a:ext cx="6875146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008DC4"/>
                </a:solidFill>
              </a:defRPr>
            </a:lvl1pPr>
          </a:lstStyle>
          <a:p>
            <a:r>
              <a:t>Blue: 0, 141, 196 (use for subheaders)</a:t>
            </a:r>
          </a:p>
        </p:txBody>
      </p:sp>
      <p:sp>
        <p:nvSpPr>
          <p:cNvPr id="190" name="Purple: 161, 102, 255 (use for Sagemaker Hyperlinks)"/>
          <p:cNvSpPr txBox="1"/>
          <p:nvPr/>
        </p:nvSpPr>
        <p:spPr>
          <a:xfrm>
            <a:off x="1749805" y="3665242"/>
            <a:ext cx="9633205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A166FF"/>
                </a:solidFill>
              </a:defRPr>
            </a:lvl1pPr>
          </a:lstStyle>
          <a:p>
            <a:r>
              <a:t>Purple: 161, 102, 255 (use for Sagemaker Hyperlinks)</a:t>
            </a:r>
          </a:p>
        </p:txBody>
      </p:sp>
      <p:sp>
        <p:nvSpPr>
          <p:cNvPr id="191" name="Orange: 255, 153, 0 (use for a definiendum callout)"/>
          <p:cNvSpPr txBox="1"/>
          <p:nvPr/>
        </p:nvSpPr>
        <p:spPr>
          <a:xfrm>
            <a:off x="1739688" y="4664309"/>
            <a:ext cx="9188197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FF9900"/>
                </a:solidFill>
              </a:defRPr>
            </a:lvl1pPr>
          </a:lstStyle>
          <a:p>
            <a:r>
              <a:t>Orange: 255, 153, 0 (use for a definiendum callout)</a:t>
            </a:r>
          </a:p>
        </p:txBody>
      </p:sp>
      <p:sp>
        <p:nvSpPr>
          <p:cNvPr id="192" name="Charcoal: 55, 55, 55 (use for general text)"/>
          <p:cNvSpPr txBox="1"/>
          <p:nvPr/>
        </p:nvSpPr>
        <p:spPr>
          <a:xfrm>
            <a:off x="1764178" y="6280161"/>
            <a:ext cx="7128892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373737"/>
                </a:solidFill>
              </a:defRPr>
            </a:lvl1pPr>
          </a:lstStyle>
          <a:p>
            <a:r>
              <a:t>Charcoal: 55, 55, 55 (use for general text)</a:t>
            </a:r>
          </a:p>
        </p:txBody>
      </p:sp>
      <p:sp>
        <p:nvSpPr>
          <p:cNvPr id="193" name="Black: 0, 0, 0 (use for equations and formulas, along with the grey background box: 245, 245, 245) and make sure to adjust “Text Inset” under Text-&gt;Layout"/>
          <p:cNvSpPr txBox="1"/>
          <p:nvPr/>
        </p:nvSpPr>
        <p:spPr>
          <a:xfrm>
            <a:off x="1781111" y="7025547"/>
            <a:ext cx="17606923" cy="1005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Black: 0, 0, 0 (use for equations and formulas, along with the grey background box: 245, 245, 245) and make sure to adjust “Text Inset” under Text-&gt;Layout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Rectangle"/>
              <p:cNvSpPr/>
              <p:nvPr/>
            </p:nvSpPr>
            <p:spPr>
              <a:xfrm>
                <a:off x="7771024" y="8303824"/>
                <a:ext cx="6382492" cy="1166765"/>
              </a:xfrm>
              <a:prstGeom prst="rect">
                <a:avLst/>
              </a:prstGeom>
              <a:solidFill>
                <a:srgbClr val="F5F5F5"/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101600" tIns="101600" rIns="101600" bIns="101600" anchor="ctr"/>
              <a:lstStyle>
                <a:lvl1pPr>
                  <a:defRPr sz="3200" b="0"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+...=</m:t>
                      </m:r>
                      <m:limUpp>
                        <m:limUppPr>
                          <m:ctrlP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lim>
                          </m:limLow>
                        </m:e>
                        <m:lim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Upp>
                      <m:sSup>
                        <m:sSupPr>
                          <m:ctrlP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b>
                        <m:sSubPr>
                          <m:ctrlP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94" name="Rectangle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1024" y="8303824"/>
                <a:ext cx="6382492" cy="1166765"/>
              </a:xfrm>
              <a:prstGeom prst="rect">
                <a:avLst/>
              </a:prstGeom>
              <a:blipFill>
                <a:blip r:embed="rId3"/>
                <a:stretch>
                  <a:fillRect l="-79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5" name="Charcoal: 55, 55, 55 (use for definien callout)"/>
          <p:cNvSpPr txBox="1"/>
          <p:nvPr/>
        </p:nvSpPr>
        <p:spPr>
          <a:xfrm>
            <a:off x="1764178" y="5497700"/>
            <a:ext cx="8143876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373737"/>
                </a:solidFill>
              </a:defRPr>
            </a:lvl1pPr>
          </a:lstStyle>
          <a:p>
            <a:r>
              <a:t>Charcoal: 55, 55, 55 (use for definien callout)</a:t>
            </a:r>
          </a:p>
        </p:txBody>
      </p:sp>
      <p:pic>
        <p:nvPicPr>
          <p:cNvPr id="19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9322" y="3310466"/>
            <a:ext cx="1264356" cy="127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If you input a LaTex object into the first line of a text box it will push the first line down.  So go to “Arrange” and reset the Y-alignment to 210, from 217"/>
          <p:cNvSpPr txBox="1"/>
          <p:nvPr/>
        </p:nvSpPr>
        <p:spPr>
          <a:xfrm>
            <a:off x="2421466" y="9727499"/>
            <a:ext cx="19541067" cy="1030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r>
              <a:t>If you input a LaTex object into the first line of a text box it will push the first line down.  So go to “Arrange” and reset the Y-alignment to 210, from 217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ank You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Rectangle"/>
          <p:cNvSpPr/>
          <p:nvPr/>
        </p:nvSpPr>
        <p:spPr>
          <a:xfrm>
            <a:off x="-42334" y="12454466"/>
            <a:ext cx="24468667" cy="1270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5" name="Rectangle"/>
          <p:cNvSpPr/>
          <p:nvPr/>
        </p:nvSpPr>
        <p:spPr>
          <a:xfrm>
            <a:off x="-25400" y="12342614"/>
            <a:ext cx="24434800" cy="111853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762" y="12780773"/>
            <a:ext cx="3135677" cy="617388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471527" cy="4572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08" name="Thank You!!!"/>
          <p:cNvSpPr txBox="1"/>
          <p:nvPr/>
        </p:nvSpPr>
        <p:spPr>
          <a:xfrm>
            <a:off x="9079903" y="5710766"/>
            <a:ext cx="6224194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200"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t>Thank You!!!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Text"/>
          <p:cNvSpPr txBox="1">
            <a:spLocks noGrp="1"/>
          </p:cNvSpPr>
          <p:nvPr>
            <p:ph type="title"/>
          </p:nvPr>
        </p:nvSpPr>
        <p:spPr>
          <a:xfrm>
            <a:off x="1778000" y="1435100"/>
            <a:ext cx="20828000" cy="4648200"/>
          </a:xfrm>
          <a:prstGeom prst="rect">
            <a:avLst/>
          </a:prstGeom>
        </p:spPr>
        <p:txBody>
          <a:bodyPr anchor="b"/>
          <a:lstStyle>
            <a:lvl1pPr>
              <a:defRPr sz="16000">
                <a:solidFill>
                  <a:srgbClr val="FFFFFF"/>
                </a:solidFill>
                <a:effectLst>
                  <a:outerShdw blurRad="25400" dist="25400" dir="7800000" rotWithShape="0">
                    <a:srgbClr val="E2E2E2"/>
                  </a:outerShdw>
                </a:effectLst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t>Title Text</a:t>
            </a:r>
          </a:p>
        </p:txBody>
      </p:sp>
      <p:sp>
        <p:nvSpPr>
          <p:cNvPr id="2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778000" y="6394450"/>
            <a:ext cx="20828000" cy="49924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 sz="54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  <a:lvl2pPr marL="0" indent="0" algn="ctr">
              <a:spcBef>
                <a:spcPts val="0"/>
              </a:spcBef>
              <a:buSzTx/>
              <a:buNone/>
              <a:defRPr sz="54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2pPr>
            <a:lvl3pPr marL="0" indent="0" algn="ctr">
              <a:spcBef>
                <a:spcPts val="0"/>
              </a:spcBef>
              <a:buSzTx/>
              <a:buNone/>
              <a:defRPr sz="54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3pPr>
            <a:lvl4pPr marL="0" indent="0" algn="ctr">
              <a:spcBef>
                <a:spcPts val="0"/>
              </a:spcBef>
              <a:buSzTx/>
              <a:buNone/>
              <a:defRPr sz="54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4pPr>
            <a:lvl5pPr marL="0" indent="0" algn="ctr">
              <a:spcBef>
                <a:spcPts val="0"/>
              </a:spcBef>
              <a:buSzTx/>
              <a:buNone/>
              <a:defRPr sz="54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762" y="12780773"/>
            <a:ext cx="3135677" cy="617388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4161" y="7291176"/>
            <a:ext cx="3135677" cy="2799715"/>
          </a:xfrm>
          <a:prstGeom prst="rect">
            <a:avLst/>
          </a:prstGeom>
          <a:ln w="25400">
            <a:miter lim="400000"/>
          </a:ln>
          <a:effectLst>
            <a:reflection stA="24261" endPos="40000" dir="5400000" sy="-100000" algn="bl" rotWithShape="0"/>
          </a:effectLst>
        </p:spPr>
      </p:pic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689100" y="3606800"/>
            <a:ext cx="21005800" cy="2286000"/>
          </a:xfrm>
          <a:prstGeom prst="rect">
            <a:avLst/>
          </a:prstGeom>
        </p:spPr>
        <p:txBody>
          <a:bodyPr/>
          <a:lstStyle>
            <a:lvl1pPr>
              <a:defRPr sz="16000">
                <a:solidFill>
                  <a:srgbClr val="FFFFFF"/>
                </a:solidFill>
                <a:effectLst>
                  <a:outerShdw blurRad="25400" dist="25400" dir="7800000" rotWithShape="0">
                    <a:srgbClr val="E9E9E9"/>
                  </a:outerShdw>
                </a:effectLst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t>Title Text</a:t>
            </a:r>
          </a:p>
        </p:txBody>
      </p:sp>
      <p:pic>
        <p:nvPicPr>
          <p:cNvPr id="3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2762" y="12780773"/>
            <a:ext cx="3135677" cy="617388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159933" y="355600"/>
            <a:ext cx="22664143" cy="2286000"/>
          </a:xfrm>
          <a:prstGeom prst="rect">
            <a:avLst/>
          </a:prstGeom>
        </p:spPr>
        <p:txBody>
          <a:bodyPr/>
          <a:lstStyle>
            <a:lvl1pPr algn="l">
              <a:defRPr sz="75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Rectangle"/>
          <p:cNvSpPr/>
          <p:nvPr/>
        </p:nvSpPr>
        <p:spPr>
          <a:xfrm>
            <a:off x="-42334" y="12454466"/>
            <a:ext cx="24468667" cy="1270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1" name="Rectangle"/>
          <p:cNvSpPr/>
          <p:nvPr/>
        </p:nvSpPr>
        <p:spPr>
          <a:xfrm>
            <a:off x="-25400" y="12342614"/>
            <a:ext cx="24434800" cy="111853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4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762" y="12780773"/>
            <a:ext cx="3135677" cy="617388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471527" cy="4572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, SubHeader &amp; 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Text"/>
          <p:cNvSpPr txBox="1">
            <a:spLocks noGrp="1"/>
          </p:cNvSpPr>
          <p:nvPr>
            <p:ph type="title"/>
          </p:nvPr>
        </p:nvSpPr>
        <p:spPr>
          <a:xfrm>
            <a:off x="1159933" y="355600"/>
            <a:ext cx="22670295" cy="2286000"/>
          </a:xfrm>
          <a:prstGeom prst="rect">
            <a:avLst/>
          </a:prstGeom>
        </p:spPr>
        <p:txBody>
          <a:bodyPr/>
          <a:lstStyle>
            <a:lvl1pPr algn="l">
              <a:defRPr sz="75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t>Title Text</a:t>
            </a:r>
          </a:p>
        </p:txBody>
      </p:sp>
      <p:sp>
        <p:nvSpPr>
          <p:cNvPr id="51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2756958"/>
            <a:ext cx="21005800" cy="918118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3000"/>
              </a:spcBef>
              <a:buSzTx/>
              <a:buNone/>
              <a:defRPr b="1">
                <a:solidFill>
                  <a:srgbClr val="008DC4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  <a:lvl2pPr marL="1270000" indent="-635000">
              <a:spcBef>
                <a:spcPts val="1000"/>
              </a:spcBef>
              <a:defRPr sz="34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2pPr>
            <a:lvl3pPr marL="1905000" indent="-635000">
              <a:spcBef>
                <a:spcPts val="1000"/>
              </a:spcBef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3pPr>
            <a:lvl4pPr marL="2540000" indent="-635000">
              <a:spcBef>
                <a:spcPts val="1000"/>
              </a:spcBef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4pPr>
            <a:lvl5pPr marL="3175000" indent="-635000">
              <a:spcBef>
                <a:spcPts val="1000"/>
              </a:spcBef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" name="Rectangle"/>
          <p:cNvSpPr/>
          <p:nvPr/>
        </p:nvSpPr>
        <p:spPr>
          <a:xfrm>
            <a:off x="-42334" y="12454466"/>
            <a:ext cx="24468667" cy="1270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3" name="Rectangle"/>
          <p:cNvSpPr/>
          <p:nvPr/>
        </p:nvSpPr>
        <p:spPr>
          <a:xfrm>
            <a:off x="-25400" y="12342614"/>
            <a:ext cx="24434800" cy="111853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5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762" y="12780773"/>
            <a:ext cx="3135677" cy="617388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471527" cy="4572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 &amp; 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1159933" y="355600"/>
            <a:ext cx="22670295" cy="2286000"/>
          </a:xfrm>
          <a:prstGeom prst="rect">
            <a:avLst/>
          </a:prstGeom>
        </p:spPr>
        <p:txBody>
          <a:bodyPr/>
          <a:lstStyle>
            <a:lvl1pPr algn="l">
              <a:defRPr sz="75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2756958"/>
            <a:ext cx="21005800" cy="7369176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Bef>
                <a:spcPts val="3000"/>
              </a:spcBef>
              <a:defRPr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  <a:lvl2pPr marL="1270000" indent="-635000">
              <a:spcBef>
                <a:spcPts val="1000"/>
              </a:spcBef>
              <a:defRPr sz="30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2pPr>
            <a:lvl3pPr marL="1905000" indent="-635000">
              <a:spcBef>
                <a:spcPts val="1000"/>
              </a:spcBef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3pPr>
            <a:lvl4pPr marL="2540000" indent="-635000">
              <a:spcBef>
                <a:spcPts val="1000"/>
              </a:spcBef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4pPr>
            <a:lvl5pPr marL="3175000" indent="-635000">
              <a:spcBef>
                <a:spcPts val="1000"/>
              </a:spcBef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Rectangle"/>
          <p:cNvSpPr/>
          <p:nvPr/>
        </p:nvSpPr>
        <p:spPr>
          <a:xfrm>
            <a:off x="-42334" y="12454466"/>
            <a:ext cx="24468667" cy="1270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5" name="Rectangle"/>
          <p:cNvSpPr/>
          <p:nvPr/>
        </p:nvSpPr>
        <p:spPr>
          <a:xfrm>
            <a:off x="-25400" y="12342614"/>
            <a:ext cx="24434800" cy="111853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762" y="12780773"/>
            <a:ext cx="3135677" cy="617388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471527" cy="4572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 &amp;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Text"/>
          <p:cNvSpPr txBox="1">
            <a:spLocks noGrp="1"/>
          </p:cNvSpPr>
          <p:nvPr>
            <p:ph type="title"/>
          </p:nvPr>
        </p:nvSpPr>
        <p:spPr>
          <a:xfrm>
            <a:off x="1159933" y="355600"/>
            <a:ext cx="22671750" cy="2286000"/>
          </a:xfrm>
          <a:prstGeom prst="rect">
            <a:avLst/>
          </a:prstGeom>
        </p:spPr>
        <p:txBody>
          <a:bodyPr/>
          <a:lstStyle>
            <a:lvl1pPr algn="l">
              <a:defRPr sz="75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t>Title Text</a:t>
            </a:r>
          </a:p>
        </p:txBody>
      </p:sp>
      <p:sp>
        <p:nvSpPr>
          <p:cNvPr id="87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2756958"/>
            <a:ext cx="21005800" cy="736917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3000"/>
              </a:spcBef>
              <a:buSzTx/>
              <a:buNone/>
              <a:defRPr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  <a:lvl2pPr marL="0" indent="0">
              <a:spcBef>
                <a:spcPts val="1000"/>
              </a:spcBef>
              <a:buSzTx/>
              <a:buNone/>
              <a:defRPr sz="30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2pPr>
            <a:lvl3pPr marL="0" indent="0">
              <a:spcBef>
                <a:spcPts val="1000"/>
              </a:spcBef>
              <a:buSzTx/>
              <a:buNone/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3pPr>
            <a:lvl4pPr marL="0" indent="0">
              <a:spcBef>
                <a:spcPts val="1000"/>
              </a:spcBef>
              <a:buSzTx/>
              <a:buNone/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4pPr>
            <a:lvl5pPr marL="0" indent="0">
              <a:spcBef>
                <a:spcPts val="1000"/>
              </a:spcBef>
              <a:buSzTx/>
              <a:buNone/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Rectangle"/>
          <p:cNvSpPr/>
          <p:nvPr/>
        </p:nvSpPr>
        <p:spPr>
          <a:xfrm>
            <a:off x="-42334" y="12454466"/>
            <a:ext cx="24468667" cy="1270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9" name="Rectangle"/>
          <p:cNvSpPr/>
          <p:nvPr/>
        </p:nvSpPr>
        <p:spPr>
          <a:xfrm>
            <a:off x="-25400" y="12342614"/>
            <a:ext cx="24434800" cy="111853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9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762" y="12780773"/>
            <a:ext cx="3135677" cy="617388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471527" cy="4572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, Subheader Bullets &amp; R-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Text"/>
          <p:cNvSpPr txBox="1">
            <a:spLocks noGrp="1"/>
          </p:cNvSpPr>
          <p:nvPr>
            <p:ph type="title"/>
          </p:nvPr>
        </p:nvSpPr>
        <p:spPr>
          <a:xfrm>
            <a:off x="1159933" y="355600"/>
            <a:ext cx="22669037" cy="2286000"/>
          </a:xfrm>
          <a:prstGeom prst="rect">
            <a:avLst/>
          </a:prstGeom>
        </p:spPr>
        <p:txBody>
          <a:bodyPr/>
          <a:lstStyle>
            <a:lvl1pPr algn="l">
              <a:defRPr sz="75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t>Title Text</a:t>
            </a:r>
          </a:p>
        </p:txBody>
      </p:sp>
      <p:sp>
        <p:nvSpPr>
          <p:cNvPr id="9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2756958"/>
            <a:ext cx="10283098" cy="736917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3000"/>
              </a:spcBef>
              <a:buSzTx/>
              <a:buNone/>
              <a:defRPr b="1">
                <a:solidFill>
                  <a:srgbClr val="008DC4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  <a:lvl2pPr marL="1270000" indent="-635000">
              <a:spcBef>
                <a:spcPts val="1000"/>
              </a:spcBef>
              <a:defRPr sz="34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2pPr>
            <a:lvl3pPr marL="1905000" indent="-635000">
              <a:spcBef>
                <a:spcPts val="1000"/>
              </a:spcBef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3pPr>
            <a:lvl4pPr marL="2540000" indent="-635000">
              <a:spcBef>
                <a:spcPts val="1000"/>
              </a:spcBef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4pPr>
            <a:lvl5pPr marL="3175000" indent="-635000">
              <a:spcBef>
                <a:spcPts val="1000"/>
              </a:spcBef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Rectangle"/>
          <p:cNvSpPr/>
          <p:nvPr/>
        </p:nvSpPr>
        <p:spPr>
          <a:xfrm>
            <a:off x="-42334" y="12454466"/>
            <a:ext cx="24468667" cy="1270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01" name="Rectangle"/>
          <p:cNvSpPr/>
          <p:nvPr/>
        </p:nvSpPr>
        <p:spPr>
          <a:xfrm>
            <a:off x="-25400" y="12342614"/>
            <a:ext cx="24434800" cy="111853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762" y="12780773"/>
            <a:ext cx="3135677" cy="617388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471527" cy="4572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, Subheader Bullets &amp; L-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>
            <a:spLocks noGrp="1"/>
          </p:cNvSpPr>
          <p:nvPr>
            <p:ph type="title"/>
          </p:nvPr>
        </p:nvSpPr>
        <p:spPr>
          <a:xfrm>
            <a:off x="1159933" y="355600"/>
            <a:ext cx="22669037" cy="2286000"/>
          </a:xfrm>
          <a:prstGeom prst="rect">
            <a:avLst/>
          </a:prstGeom>
        </p:spPr>
        <p:txBody>
          <a:bodyPr/>
          <a:lstStyle>
            <a:lvl1pPr algn="l">
              <a:defRPr sz="75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t>Title Text</a:t>
            </a:r>
          </a:p>
        </p:txBody>
      </p:sp>
      <p:sp>
        <p:nvSpPr>
          <p:cNvPr id="11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750800" y="2756958"/>
            <a:ext cx="10283098" cy="736917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3000"/>
              </a:spcBef>
              <a:buSzTx/>
              <a:buNone/>
              <a:defRPr b="1">
                <a:solidFill>
                  <a:srgbClr val="008DC4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  <a:lvl2pPr marL="1270000" indent="-635000">
              <a:spcBef>
                <a:spcPts val="1000"/>
              </a:spcBef>
              <a:defRPr sz="34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2pPr>
            <a:lvl3pPr marL="1905000" indent="-635000">
              <a:spcBef>
                <a:spcPts val="1000"/>
              </a:spcBef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3pPr>
            <a:lvl4pPr marL="2540000" indent="-635000">
              <a:spcBef>
                <a:spcPts val="1000"/>
              </a:spcBef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4pPr>
            <a:lvl5pPr marL="3175000" indent="-635000">
              <a:spcBef>
                <a:spcPts val="1000"/>
              </a:spcBef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Rectangle"/>
          <p:cNvSpPr/>
          <p:nvPr/>
        </p:nvSpPr>
        <p:spPr>
          <a:xfrm>
            <a:off x="-42334" y="12454466"/>
            <a:ext cx="24468667" cy="1270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13" name="Rectangle"/>
          <p:cNvSpPr/>
          <p:nvPr/>
        </p:nvSpPr>
        <p:spPr>
          <a:xfrm>
            <a:off x="-25400" y="12342614"/>
            <a:ext cx="24434800" cy="111853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1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762" y="12780773"/>
            <a:ext cx="3135677" cy="617388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471527" cy="4572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D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Image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02778" y="2403333"/>
            <a:ext cx="9978444" cy="8909334"/>
          </a:xfrm>
          <a:prstGeom prst="rect">
            <a:avLst/>
          </a:prstGeom>
          <a:ln w="25400">
            <a:miter lim="400000"/>
          </a:ln>
          <a:effectLst>
            <a:reflection stA="24261" endPos="40000" dir="5400000" sy="-100000" algn="bl" rotWithShape="0"/>
          </a:effectLst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76250" marR="0" indent="-47625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600" b="0" i="0" u="none" strike="noStrike" cap="none" spc="0" baseline="0">
          <a:solidFill>
            <a:srgbClr val="2828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111250" marR="0" indent="-47625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600" b="0" i="0" u="none" strike="noStrike" cap="none" spc="0" baseline="0">
          <a:solidFill>
            <a:srgbClr val="2828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746250" marR="0" indent="-47625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600" b="0" i="0" u="none" strike="noStrike" cap="none" spc="0" baseline="0">
          <a:solidFill>
            <a:srgbClr val="2828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381250" marR="0" indent="-47625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600" b="0" i="0" u="none" strike="noStrike" cap="none" spc="0" baseline="0">
          <a:solidFill>
            <a:srgbClr val="2828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016250" marR="0" indent="-47625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600" b="0" i="0" u="none" strike="noStrike" cap="none" spc="0" baseline="0">
          <a:solidFill>
            <a:srgbClr val="2828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651250" marR="0" indent="-47625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600" b="0" i="0" u="none" strike="noStrike" cap="none" spc="0" baseline="0">
          <a:solidFill>
            <a:srgbClr val="2828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286250" marR="0" indent="-47625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600" b="0" i="0" u="none" strike="noStrike" cap="none" spc="0" baseline="0">
          <a:solidFill>
            <a:srgbClr val="2828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4921250" marR="0" indent="-47625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600" b="0" i="0" u="none" strike="noStrike" cap="none" spc="0" baseline="0">
          <a:solidFill>
            <a:srgbClr val="2828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556250" marR="0" indent="-47625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600" b="0" i="0" u="none" strike="noStrike" cap="none" spc="0" baseline="0">
          <a:solidFill>
            <a:srgbClr val="2828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lu-rl-instructor.notebook.us-east-1.sagemaker.aws/notebooks/MLU-RL-Teacher/RL1/lecture3/lecture_3_support_notebook.ipynb#Gradient-Descent" TargetMode="External"/><Relationship Id="rId7" Type="http://schemas.openxmlformats.org/officeDocument/2006/relationships/image" Target="../media/image3.t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cass-experiments.notebook.us-west-2.sagemaker.aws/notebooks/MLU-Repo-RL/RL/lecture3/lecture_3_support_notebook.ipynb#Gradient-Descent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1.png"/><Relationship Id="rId4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cass-experiments.notebook.us-west-2.sagemaker.aws/notebooks/MLU-Repo-RL/RL/lecture3/lecture_3_support_notebook.ipynb#MC-Approximator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mlu-rl-instructor.notebook.us-east-1.sagemaker.aws/notebooks/MLU-RL-Teacher/RL1/lecture3/lecture_3_support_notebook.ipynb#MC-Approximator" TargetMode="External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3.tif"/><Relationship Id="rId4" Type="http://schemas.openxmlformats.org/officeDocument/2006/relationships/hyperlink" Target="https://cass-experiments.notebook.us-west-2.sagemaker.aws/notebooks/MLU-Repo-RL/RL/lecture3/lecture_3_support_notebook.ipynb#MC-Approximator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mlu-rl-instructor.notebook.us-east-1.sagemaker.aws/notebooks/MLU-RL-Teacher/RL1/lecture3/lecture_3_support_notebook.ipynb#Multiple-Tiles-for-Multiple-Features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tif"/><Relationship Id="rId4" Type="http://schemas.openxmlformats.org/officeDocument/2006/relationships/hyperlink" Target="https://cass-experiments.notebook.us-west-2.sagemaker.aws/notebooks/MLU-Repo-RL/RL/lecture3/lecture_3_support_notebook.ipynb#Multiple-Tiles-for-Multiple-Features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mlu-rl-instructor.notebook.us-east-1.sagemaker.aws/notebooks/MLU-RL-Teacher/RL1/lecture3/lecture_3_support_notebook.ipynb#TD(0)-Approximator" TargetMode="External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3.tif"/><Relationship Id="rId4" Type="http://schemas.openxmlformats.org/officeDocument/2006/relationships/hyperlink" Target="https://cass-experiments.notebook.us-west-2.sagemaker.aws/notebooks/MLU-Repo-RL/RL/lecture3/lecture_3_support_notebook.ipynb#TD(0)-Approximator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en.wikipedia.org/wiki/Jerome_Lettvi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Approxima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Approximators</a:t>
            </a:r>
          </a:p>
        </p:txBody>
      </p:sp>
      <p:sp>
        <p:nvSpPr>
          <p:cNvPr id="247" name="Distributed x Local Representation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Distributed x Local Representation</a:t>
            </a:r>
          </a:p>
          <a:p>
            <a:pPr lvl="1"/>
            <a:r>
              <a:rPr dirty="0"/>
              <a:t>The local scheme is represented as a two dimensional grid, where it is always necessary to have two active units to codify a stimulus</a:t>
            </a:r>
          </a:p>
          <a:p>
            <a:pPr lvl="1"/>
            <a:r>
              <a:rPr dirty="0"/>
              <a:t>The distributed representation as an overlapping between radial units</a:t>
            </a:r>
          </a:p>
          <a:p>
            <a:pPr lvl="2"/>
            <a:r>
              <a:rPr dirty="0"/>
              <a:t>We need less parameters that the number of states to represent the states in our environment!</a:t>
            </a:r>
          </a:p>
        </p:txBody>
      </p:sp>
      <p:sp>
        <p:nvSpPr>
          <p:cNvPr id="2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292914" cy="4572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249" name="Screen Shot 2019-12-13 at 12.55.48 PM.png" descr="Screen Shot 2019-12-13 at 12.55.48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3948" y="3797148"/>
            <a:ext cx="11240158" cy="53638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Approxima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Approximators</a:t>
            </a:r>
          </a:p>
        </p:txBody>
      </p:sp>
      <p:sp>
        <p:nvSpPr>
          <p:cNvPr id="252" name="Distributed Represent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Distributed Representation</a:t>
            </a:r>
          </a:p>
          <a:p>
            <a:pPr lvl="1"/>
            <a:r>
              <a:rPr dirty="0"/>
              <a:t>From a machine learning perspective we know that the distributed representation works</a:t>
            </a:r>
          </a:p>
          <a:p>
            <a:pPr lvl="1"/>
            <a:r>
              <a:rPr dirty="0"/>
              <a:t>The success of deep learning is based on neural networks, which are powerful function approximators</a:t>
            </a:r>
          </a:p>
          <a:p>
            <a:pPr lvl="1"/>
            <a:r>
              <a:rPr dirty="0"/>
              <a:t>Let’s see how a distributed representation can solve the problems due to local representation in Reinforcement Learning</a:t>
            </a:r>
          </a:p>
        </p:txBody>
      </p:sp>
      <p:sp>
        <p:nvSpPr>
          <p:cNvPr id="2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292914" cy="4572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Function Approximation Intui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 Approximation 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Robot Cleaning Example…"/>
              <p:cNvSpPr txBox="1">
                <a:spLocks noGrp="1"/>
              </p:cNvSpPr>
              <p:nvPr>
                <p:ph type="body" sz="half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dirty="0"/>
                  <a:t>Robot Cleaning Example</a:t>
                </a:r>
              </a:p>
              <a:p>
                <a:pPr lvl="1"/>
                <a:r>
                  <a:rPr dirty="0"/>
                  <a:t>Using a tabular approach we can represent the state-value </a:t>
                </a:r>
                <a14:m>
                  <m:oMath xmlns:m="http://schemas.openxmlformats.org/officeDocument/2006/math">
                    <m:r>
                      <a:rPr sz="4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4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4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dirty="0"/>
                  <a:t> using a table containing </a:t>
                </a:r>
                <a14:m>
                  <m:oMath xmlns:m="http://schemas.openxmlformats.org/officeDocument/2006/math"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dirty="0"/>
                  <a:t> elements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sz="29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dirty="0"/>
                  <a:t> represent</a:t>
                </a:r>
                <a:r>
                  <a:rPr lang="en-US" dirty="0"/>
                  <a:t>s</a:t>
                </a:r>
                <a:r>
                  <a:rPr dirty="0"/>
                  <a:t> the total number of states</a:t>
                </a:r>
              </a:p>
              <a:p>
                <a:pPr lvl="1"/>
                <a:r>
                  <a:rPr dirty="0"/>
                  <a:t>To represent </a:t>
                </a:r>
                <a14:m>
                  <m:oMath xmlns:m="http://schemas.openxmlformats.org/officeDocument/2006/math">
                    <m:r>
                      <a:rPr sz="41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sz="41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1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41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sz="41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sz="41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dirty="0"/>
                  <a:t> we need a table of size </a:t>
                </a:r>
                <a14:m>
                  <m:oMath xmlns:m="http://schemas.openxmlformats.org/officeDocument/2006/math">
                    <m:r>
                      <a:rPr sz="38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𝑁𝑥𝑀</m:t>
                    </m:r>
                  </m:oMath>
                </a14:m>
                <a:endParaRPr dirty="0"/>
              </a:p>
              <a:p>
                <a:pPr lvl="2"/>
                <a14:m>
                  <m:oMath xmlns:m="http://schemas.openxmlformats.org/officeDocument/2006/math">
                    <m:r>
                      <a:rPr sz="31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dirty="0"/>
                  <a:t> represent</a:t>
                </a:r>
                <a:r>
                  <a:rPr lang="en-US" dirty="0"/>
                  <a:t>s</a:t>
                </a:r>
                <a:r>
                  <a:rPr dirty="0"/>
                  <a:t> the total number of actions</a:t>
                </a:r>
              </a:p>
            </p:txBody>
          </p:sp>
        </mc:Choice>
        <mc:Fallback xmlns="">
          <p:sp>
            <p:nvSpPr>
              <p:cNvPr id="256" name="Robot Cleaning Example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2096" t="-1033" r="-1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258" name="Screen Shot 2019-12-05 at 4.57.44 PM.png" descr="Screen Shot 2019-12-05 at 4.57.44 PM.png"/>
          <p:cNvPicPr>
            <a:picLocks noChangeAspect="1"/>
          </p:cNvPicPr>
          <p:nvPr/>
        </p:nvPicPr>
        <p:blipFill>
          <a:blip r:embed="rId4"/>
          <a:srcRect t="14148" b="10194"/>
          <a:stretch>
            <a:fillRect/>
          </a:stretch>
        </p:blipFill>
        <p:spPr>
          <a:xfrm>
            <a:off x="11965649" y="3271977"/>
            <a:ext cx="11552047" cy="80312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7E24A9-75C9-574B-AD0C-A9CEA22842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4499" y="8084306"/>
            <a:ext cx="9072300" cy="327197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Function Approximation Intui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 Approximation Intuition</a:t>
            </a:r>
          </a:p>
        </p:txBody>
      </p:sp>
      <p:sp>
        <p:nvSpPr>
          <p:cNvPr id="261" name="Robot Cleaning Example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Robot Cleaning Example</a:t>
            </a:r>
          </a:p>
          <a:p>
            <a:pPr lvl="1"/>
            <a:r>
              <a:rPr dirty="0"/>
              <a:t>To get the </a:t>
            </a:r>
            <a:r>
              <a:rPr b="1" dirty="0"/>
              <a:t>state-value</a:t>
            </a:r>
            <a:r>
              <a:rPr dirty="0"/>
              <a:t> we have to access the location of the matrix corresponding to the particular state where we are</a:t>
            </a:r>
          </a:p>
          <a:p>
            <a:pPr lvl="1"/>
            <a:r>
              <a:rPr dirty="0"/>
              <a:t>To get the </a:t>
            </a:r>
            <a:r>
              <a:rPr b="1" dirty="0"/>
              <a:t>action-value</a:t>
            </a:r>
            <a:r>
              <a:rPr dirty="0"/>
              <a:t>, we use the state as index, to access the column in the state-action matrix and from that column we return the </a:t>
            </a:r>
            <a:r>
              <a:rPr b="1" dirty="0"/>
              <a:t>action-value</a:t>
            </a:r>
            <a:r>
              <a:rPr dirty="0"/>
              <a:t> of all the available actions</a:t>
            </a:r>
          </a:p>
        </p:txBody>
      </p:sp>
      <p:sp>
        <p:nvSpPr>
          <p:cNvPr id="2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263" name="Screen Shot 2019-12-13 at 1.11.04 PM.png" descr="Screen Shot 2019-12-13 at 1.11.04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5021" y="3258994"/>
            <a:ext cx="11281274" cy="607579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7279A75-0690-9946-8438-1EFBEB3EF99A}"/>
              </a:ext>
            </a:extLst>
          </p:cNvPr>
          <p:cNvSpPr/>
          <p:nvPr/>
        </p:nvSpPr>
        <p:spPr>
          <a:xfrm>
            <a:off x="12192000" y="6034997"/>
            <a:ext cx="11856772" cy="329979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9.25926E-7 L -0.00287 -0.2414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-120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Function Approximation Intui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 Approximation 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Robot Cleaning Example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en-US" dirty="0"/>
                  <a:t>Robot Cleaning Example</a:t>
                </a:r>
              </a:p>
              <a:p>
                <a:pPr lvl="1"/>
                <a:r>
                  <a:rPr lang="en-US" dirty="0"/>
                  <a:t>The set of possible states:</a:t>
                </a:r>
              </a:p>
              <a:p>
                <a:pPr marL="1270000" lvl="2" indent="0">
                  <a:buNone/>
                </a:pPr>
                <a:r>
                  <a:rPr lang="en-US" sz="3400" dirty="0">
                    <a:solidFill>
                      <a:srgbClr val="373737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34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34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ar-AE" sz="3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3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ar-AE" sz="3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34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3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3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ar-AE" sz="3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ar-AE" sz="34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ar-AE" sz="3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3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ar-AE" sz="3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ar-AE" sz="34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ar-AE" sz="3400" dirty="0">
                  <a:latin typeface="Amazon Ember" panose="020B0603020204020204" pitchFamily="34" charset="0"/>
                  <a:ea typeface="Amazon Ember" panose="020B0603020204020204" pitchFamily="34" charset="0"/>
                </a:endParaRPr>
              </a:p>
              <a:p>
                <a:pPr lvl="1"/>
                <a:r>
                  <a:rPr lang="en-US" dirty="0"/>
                  <a:t>The set of possible actions</a:t>
                </a:r>
              </a:p>
              <a:p>
                <a:pPr marL="1270000" lvl="2" indent="0">
                  <a:buNone/>
                </a:pPr>
                <a:r>
                  <a:rPr lang="en-US" sz="3400" dirty="0">
                    <a:solidFill>
                      <a:srgbClr val="373737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34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4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ar-AE" sz="3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3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ar-AE" sz="3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ar-AE" sz="34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r-AE" sz="3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3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ar-AE" sz="3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ar-AE" sz="34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lang="ar-AE" sz="3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3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ar-AE" sz="34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ar-AE" sz="34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ar-AE" dirty="0"/>
              </a:p>
              <a:p>
                <a:pPr lvl="1"/>
                <a:r>
                  <a:rPr lang="en-US" dirty="0"/>
                  <a:t>We define a state-value approximator:</a:t>
                </a:r>
              </a:p>
              <a:p>
                <a:pPr marL="0" lvl="2" indent="1270000">
                  <a:buSzTx/>
                  <a:buNone/>
                </a:pPr>
                <a:r>
                  <a:rPr lang="en-US" dirty="0"/>
                  <a:t>                 ,</a:t>
                </a:r>
                <a:r>
                  <a:rPr lang="ar-AE" dirty="0"/>
                  <a:t> </a:t>
                </a:r>
                <a:r>
                  <a:rPr lang="en-US" dirty="0"/>
                  <a:t>having parameters stored in a vector </a:t>
                </a:r>
                <a14:m>
                  <m:oMath xmlns:m="http://schemas.openxmlformats.org/officeDocument/2006/math">
                    <m:r>
                      <a:rPr lang="en-US" sz="36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</a:t>
                </a:r>
              </a:p>
              <a:p>
                <a:pPr lvl="1"/>
                <a:r>
                  <a:rPr lang="en-US" dirty="0"/>
                  <a:t>We define a action-value approximator:</a:t>
                </a:r>
              </a:p>
              <a:p>
                <a:pPr marL="0" lvl="2" indent="1270000">
                  <a:buSzTx/>
                  <a:buNone/>
                </a:pPr>
                <a:r>
                  <a:rPr lang="en-US" dirty="0"/>
                  <a:t>	                    having parameters stored in a vector </a:t>
                </a:r>
                <a14:m>
                  <m:oMath xmlns:m="http://schemas.openxmlformats.org/officeDocument/2006/math">
                    <m:r>
                      <a:rPr lang="en-US" sz="36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266" name="Robot Cleaning Example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027" t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0A9FB0-43A3-D74E-A11E-F7F1200DC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4582" y="6579823"/>
            <a:ext cx="1458684" cy="6394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3ADBB6-CDB5-1A43-8E47-454808D14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4582" y="7923456"/>
            <a:ext cx="2018075" cy="69933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Screen Shot 2019-12-13 at 1.18.58 PM.png" descr="Screen Shot 2019-12-13 at 1.18.58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3052" y="3135407"/>
            <a:ext cx="11250629" cy="6398997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Function Approximation Intui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 Approximation Intuition</a:t>
            </a:r>
          </a:p>
        </p:txBody>
      </p:sp>
      <p:sp>
        <p:nvSpPr>
          <p:cNvPr id="271" name="Robot Cleaning Example…"/>
          <p:cNvSpPr txBox="1">
            <a:spLocks noGrp="1"/>
          </p:cNvSpPr>
          <p:nvPr>
            <p:ph type="body" sz="half" idx="1"/>
          </p:nvPr>
        </p:nvSpPr>
        <p:spPr>
          <a:xfrm>
            <a:off x="1689100" y="2756958"/>
            <a:ext cx="10283098" cy="9470299"/>
          </a:xfrm>
          <a:prstGeom prst="rect">
            <a:avLst/>
          </a:prstGeom>
        </p:spPr>
        <p:txBody>
          <a:bodyPr/>
          <a:lstStyle/>
          <a:p>
            <a:r>
              <a:rPr dirty="0"/>
              <a:t>Robot Cleaning Example</a:t>
            </a:r>
          </a:p>
          <a:p>
            <a:pPr lvl="1"/>
            <a:r>
              <a:rPr dirty="0"/>
              <a:t>Imagine function approximator as a black box:</a:t>
            </a:r>
          </a:p>
          <a:p>
            <a:pPr lvl="1"/>
            <a:r>
              <a:rPr dirty="0"/>
              <a:t>The black box takes as input the current state and returns the value of the state or the state-action values</a:t>
            </a:r>
          </a:p>
          <a:p>
            <a:pPr lvl="1"/>
            <a:r>
              <a:rPr dirty="0"/>
              <a:t>The main advantage is that we can approximate (with an arbitrary small error) the values </a:t>
            </a:r>
            <a:r>
              <a:rPr u="sng" dirty="0"/>
              <a:t>using less parameters respect to the tabular approach</a:t>
            </a:r>
          </a:p>
          <a:p>
            <a:pPr lvl="1"/>
            <a:r>
              <a:rPr dirty="0"/>
              <a:t>We can say that the number of elements stored in the vector</a:t>
            </a:r>
            <a:r>
              <a:rPr lang="en-US" dirty="0"/>
              <a:t> </a:t>
            </a:r>
            <a:r>
              <a:rPr lang="en-US" i="1" dirty="0"/>
              <a:t>w</a:t>
            </a:r>
            <a:r>
              <a:rPr lang="en-US" dirty="0"/>
              <a:t> </a:t>
            </a:r>
            <a:r>
              <a:rPr dirty="0"/>
              <a:t>is smaller than</a:t>
            </a:r>
            <a:r>
              <a:rPr lang="en-US" dirty="0"/>
              <a:t> </a:t>
            </a:r>
            <a:r>
              <a:rPr lang="en-US" i="1" dirty="0"/>
              <a:t>N</a:t>
            </a:r>
            <a:r>
              <a:rPr dirty="0"/>
              <a:t>, the number of values in the tabular counterpart</a:t>
            </a:r>
          </a:p>
        </p:txBody>
      </p:sp>
      <p:sp>
        <p:nvSpPr>
          <p:cNvPr id="2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Function Approximation Intui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 Approximation 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Robot Cleaning Example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dirty="0"/>
                  <a:t>Robot Cleaning Example</a:t>
                </a:r>
              </a:p>
              <a:p>
                <a:pPr lvl="1"/>
                <a:r>
                  <a:rPr dirty="0"/>
                  <a:t>The content of the box is the </a:t>
                </a:r>
                <a:r>
                  <a:rPr b="1" dirty="0"/>
                  <a:t>Value Function Approximators: </a:t>
                </a:r>
                <a:r>
                  <a:rPr lang="en-US" b="1" dirty="0"/>
                  <a:t>              </a:t>
                </a:r>
                <a:r>
                  <a:rPr dirty="0"/>
                  <a:t>and</a:t>
                </a:r>
                <a:endParaRPr lang="en-US" dirty="0"/>
              </a:p>
              <a:p>
                <a:pPr lvl="1"/>
                <a:r>
                  <a:rPr dirty="0"/>
                  <a:t>The vector </a:t>
                </a:r>
                <a14:m>
                  <m:oMath xmlns:m="http://schemas.openxmlformats.org/officeDocument/2006/math">
                    <m:r>
                      <a:rPr sz="44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dirty="0"/>
                  <a:t> is adjusted at every iteration, moving the values of a quantity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46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dirty="0"/>
                  <a:t>, in order to reach an objective which is minimizing a </a:t>
                </a:r>
                <a:r>
                  <a:rPr lang="en-US" dirty="0"/>
                  <a:t>cost </a:t>
                </a:r>
                <a:r>
                  <a:rPr dirty="0"/>
                  <a:t>function</a:t>
                </a:r>
              </a:p>
              <a:p>
                <a:pPr lvl="1"/>
                <a:r>
                  <a:rPr dirty="0"/>
                  <a:t>The cost is given by an error measure that we can obtain comparing the output of the function with a target</a:t>
                </a:r>
              </a:p>
            </p:txBody>
          </p:sp>
        </mc:Choice>
        <mc:Fallback xmlns="">
          <p:sp>
            <p:nvSpPr>
              <p:cNvPr id="275" name="Robot Cleaning Example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027" t="-829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CFF87E-5B87-474F-A772-4139EDF05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9605" y="3381154"/>
            <a:ext cx="1478992" cy="648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6DA3B6-4EB2-2B4C-837D-FB525EB6F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97621" y="3331046"/>
            <a:ext cx="1989789" cy="689531"/>
          </a:xfrm>
          <a:prstGeom prst="rect">
            <a:avLst/>
          </a:prstGeom>
        </p:spPr>
      </p:pic>
      <p:pic>
        <p:nvPicPr>
          <p:cNvPr id="8" name="Screen Shot 2019-12-13 at 1.51.56 PM.png" descr="Screen Shot 2019-12-13 at 1.51.56 PM.png">
            <a:extLst>
              <a:ext uri="{FF2B5EF4-FFF2-40B4-BE49-F238E27FC236}">
                <a16:creationId xmlns:a16="http://schemas.microsoft.com/office/drawing/2014/main" id="{81BCA70E-00C7-4242-999A-1B9CBA38FB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6781" y="6858000"/>
            <a:ext cx="11245734" cy="44235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Function Approximation Intui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 Approximation Intuition</a:t>
            </a:r>
          </a:p>
        </p:txBody>
      </p:sp>
      <p:sp>
        <p:nvSpPr>
          <p:cNvPr id="284" name="Robot Cleaning Example…"/>
          <p:cNvSpPr txBox="1">
            <a:spLocks noGrp="1"/>
          </p:cNvSpPr>
          <p:nvPr>
            <p:ph type="body" sz="half" idx="1"/>
          </p:nvPr>
        </p:nvSpPr>
        <p:spPr>
          <a:xfrm>
            <a:off x="1689100" y="2756958"/>
            <a:ext cx="10283098" cy="9470299"/>
          </a:xfrm>
          <a:prstGeom prst="rect">
            <a:avLst/>
          </a:prstGeom>
        </p:spPr>
        <p:txBody>
          <a:bodyPr/>
          <a:lstStyle/>
          <a:p>
            <a:r>
              <a:rPr dirty="0"/>
              <a:t>Robot Cleaning Example</a:t>
            </a:r>
          </a:p>
          <a:p>
            <a:pPr lvl="1"/>
            <a:r>
              <a:rPr dirty="0"/>
              <a:t>The actual state-value of state (4,1) in our gridworld is 0.388</a:t>
            </a:r>
          </a:p>
          <a:p>
            <a:pPr lvl="1"/>
            <a:r>
              <a:rPr dirty="0"/>
              <a:t>Let’s say that at time t the output of the box is 0.352</a:t>
            </a:r>
          </a:p>
          <a:p>
            <a:pPr lvl="1"/>
            <a:r>
              <a:rPr dirty="0"/>
              <a:t>After the update step, the output will be 0.371, we moved closer to the target value</a:t>
            </a:r>
          </a:p>
        </p:txBody>
      </p:sp>
      <p:sp>
        <p:nvSpPr>
          <p:cNvPr id="2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pic>
        <p:nvPicPr>
          <p:cNvPr id="286" name="Screen Shot 2019-12-13 at 1.51.56 PM.png" descr="Screen Shot 2019-12-13 at 1.51.56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331" y="7492107"/>
            <a:ext cx="11245734" cy="442353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Screen Shot 2019-12-13 at 1.11.04 PM.png" descr="Screen Shot 2019-12-13 at 1.11.04 PM.png">
            <a:extLst>
              <a:ext uri="{FF2B5EF4-FFF2-40B4-BE49-F238E27FC236}">
                <a16:creationId xmlns:a16="http://schemas.microsoft.com/office/drawing/2014/main" id="{B9838883-AC54-F449-BCFE-F03884FB1F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698" b="55799"/>
          <a:stretch/>
        </p:blipFill>
        <p:spPr>
          <a:xfrm>
            <a:off x="14244292" y="3226710"/>
            <a:ext cx="8269344" cy="26855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Value Function Approx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10870">
              <a:defRPr sz="11840">
                <a:effectLst>
                  <a:outerShdw blurRad="18796" dist="18796" dir="7800000" rotWithShape="0">
                    <a:srgbClr val="E9E9E9"/>
                  </a:outerShdw>
                </a:effectLst>
              </a:defRPr>
            </a:lvl1pPr>
          </a:lstStyle>
          <a:p>
            <a:r>
              <a:t>Value Function Approximation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ypes of Value Function Approx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Types of Value Function Approximation</a:t>
            </a:r>
          </a:p>
        </p:txBody>
      </p:sp>
      <p:sp>
        <p:nvSpPr>
          <p:cNvPr id="2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pic>
        <p:nvPicPr>
          <p:cNvPr id="292" name="Screen Shot 2019-12-19 at 12.23.10 PM.png" descr="Screen Shot 2019-12-19 at 12.23.10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922" y="3254274"/>
            <a:ext cx="12220156" cy="68518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inforcement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67715">
              <a:defRPr sz="14880">
                <a:effectLst>
                  <a:outerShdw blurRad="23622" dist="23622" dir="7800000" rotWithShape="0">
                    <a:srgbClr val="E2E2E2"/>
                  </a:outerShdw>
                </a:effectLst>
              </a:defRPr>
            </a:lvl1pPr>
          </a:lstStyle>
          <a:p>
            <a:r>
              <a:t>Reinforcement Learning</a:t>
            </a:r>
          </a:p>
        </p:txBody>
      </p:sp>
      <p:sp>
        <p:nvSpPr>
          <p:cNvPr id="219" name="Lecture 3 - Approximation Methods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Lecture 3 - Approximation Methods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Value Function Approx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Value Function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We can interpret each update as specifying an example of the desired input– output behavior of the value function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dirty="0"/>
                  <a:t>We can interpret each update as specifying an example of the desired input– output behavior of the value function</a:t>
                </a:r>
              </a:p>
              <a:p>
                <a:pPr>
                  <a:defRPr b="1">
                    <a:solidFill>
                      <a:srgbClr val="008DC4"/>
                    </a:solidFill>
                  </a:defRPr>
                </a:pPr>
                <a:r>
                  <a:rPr dirty="0"/>
                  <a:t>Up to now</a:t>
                </a:r>
              </a:p>
              <a:p>
                <a:pPr marL="1031875" lvl="1" indent="-396875">
                  <a:buSzPct val="125000"/>
                  <a:buChar char="•"/>
                </a:pPr>
                <a:r>
                  <a:rPr dirty="0"/>
                  <a:t>The table entry for state </a:t>
                </a:r>
                <a14:m>
                  <m:oMath xmlns:m="http://schemas.openxmlformats.org/officeDocument/2006/math">
                    <m:r>
                      <a:rPr sz="39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dirty="0"/>
                  <a:t>’s estimated value has been shifted a fraction of the way toward value function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dirty="0"/>
              </a:p>
              <a:p>
                <a:pPr marL="1031875" lvl="1" indent="-396875">
                  <a:buSzPct val="125000"/>
                  <a:buChar char="•"/>
                </a:pPr>
                <a:r>
                  <a:rPr dirty="0"/>
                  <a:t>The estimated values of all other states were left unchanged</a:t>
                </a:r>
              </a:p>
              <a:p>
                <a:pPr>
                  <a:defRPr b="1">
                    <a:solidFill>
                      <a:srgbClr val="008DC4"/>
                    </a:solidFill>
                  </a:defRPr>
                </a:pPr>
                <a:r>
                  <a:rPr dirty="0"/>
                  <a:t>Now</a:t>
                </a:r>
              </a:p>
              <a:p>
                <a:pPr marL="1031875" lvl="1" indent="-396875">
                  <a:buSzPct val="125000"/>
                  <a:buChar char="•"/>
                </a:pPr>
                <a:r>
                  <a:rPr dirty="0"/>
                  <a:t>Updating at state </a:t>
                </a:r>
                <a14:m>
                  <m:oMath xmlns:m="http://schemas.openxmlformats.org/officeDocument/2006/math">
                    <m:r>
                      <a:rPr sz="39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dirty="0"/>
                  <a:t> </a:t>
                </a:r>
                <a:r>
                  <a:rPr b="1" dirty="0"/>
                  <a:t>generalizes</a:t>
                </a:r>
                <a:r>
                  <a:rPr dirty="0"/>
                  <a:t>, so that the estimated values of many other states are changed as well</a:t>
                </a:r>
              </a:p>
            </p:txBody>
          </p:sp>
        </mc:Choice>
        <mc:Fallback xmlns="">
          <p:sp>
            <p:nvSpPr>
              <p:cNvPr id="295" name="We can interpret each update as specifying an example of the desired input– output behavior of the value function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027" t="-1033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Value Function Approx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Value Function Approximation</a:t>
            </a:r>
          </a:p>
        </p:txBody>
      </p:sp>
      <p:sp>
        <p:nvSpPr>
          <p:cNvPr id="299" name="Function Approxim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Function Approximation</a:t>
            </a:r>
          </a:p>
          <a:p>
            <a:pPr lvl="1"/>
            <a:r>
              <a:rPr dirty="0"/>
              <a:t>Machine learning methods that learn to mimic input–output examples in this way are called </a:t>
            </a:r>
            <a:r>
              <a:rPr b="1" dirty="0">
                <a:solidFill>
                  <a:srgbClr val="FF9900"/>
                </a:solidFill>
              </a:rPr>
              <a:t>supervised learning methods</a:t>
            </a:r>
          </a:p>
          <a:p>
            <a:pPr lvl="1"/>
            <a:r>
              <a:rPr dirty="0"/>
              <a:t>For numerical outputs, the process is often called </a:t>
            </a:r>
            <a:r>
              <a:rPr b="1" dirty="0">
                <a:solidFill>
                  <a:srgbClr val="FF9900"/>
                </a:solidFill>
              </a:rPr>
              <a:t>function approximation</a:t>
            </a:r>
            <a:endParaRPr b="1" dirty="0"/>
          </a:p>
          <a:p>
            <a:pPr lvl="1"/>
            <a:r>
              <a:rPr dirty="0"/>
              <a:t>We can use any method for supervised learning, including artificial neural networks, decision trees, and various kinds of multivariate regression</a:t>
            </a:r>
          </a:p>
          <a:p>
            <a:pPr lvl="1"/>
            <a:r>
              <a:rPr dirty="0"/>
              <a:t>In reinforcement learning, it is important that learning be able to occur online, while the agent interacts with its environment or with a model of its environment</a:t>
            </a:r>
          </a:p>
        </p:txBody>
      </p:sp>
      <p:sp>
        <p:nvSpPr>
          <p:cNvPr id="3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Value Function Approx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Value Function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Goal…"/>
              <p:cNvSpPr txBox="1">
                <a:spLocks noGrp="1"/>
              </p:cNvSpPr>
              <p:nvPr>
                <p:ph type="body" sz="half" idx="1"/>
              </p:nvPr>
            </p:nvSpPr>
            <p:spPr>
              <a:xfrm>
                <a:off x="1689100" y="2756958"/>
                <a:ext cx="10283098" cy="9470299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dirty="0"/>
                  <a:t>Goal</a:t>
                </a:r>
              </a:p>
              <a:p>
                <a:pPr lvl="1"/>
                <a:r>
                  <a:rPr dirty="0"/>
                  <a:t>Move as close as possible to the real value function adjusting the internal parameters stored in a vector </a:t>
                </a:r>
                <a14:m>
                  <m:oMath xmlns:m="http://schemas.openxmlformats.org/officeDocument/2006/math">
                    <m:r>
                      <a:rPr sz="42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dirty="0"/>
              </a:p>
              <a:p>
                <a:r>
                  <a:rPr dirty="0"/>
                  <a:t>Error Measure</a:t>
                </a:r>
              </a:p>
              <a:p>
                <a:pPr lvl="1"/>
                <a:r>
                  <a:rPr dirty="0"/>
                  <a:t>It can give us a feedback on how close we are to the target</a:t>
                </a:r>
              </a:p>
              <a:p>
                <a:r>
                  <a:rPr dirty="0"/>
                  <a:t>Update Rule</a:t>
                </a:r>
              </a:p>
              <a:p>
                <a:pPr lvl="1"/>
                <a:r>
                  <a:rPr dirty="0"/>
                  <a:t>For adjusting the weights</a:t>
                </a:r>
              </a:p>
              <a:p>
                <a:pPr lvl="1"/>
                <a:r>
                  <a:rPr dirty="0"/>
                  <a:t>In our Reinforcement Learning case, we update the weights </a:t>
                </a:r>
                <a14:m>
                  <m:oMath xmlns:m="http://schemas.openxmlformats.org/officeDocument/2006/math">
                    <m:r>
                      <a:rPr sz="42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dirty="0"/>
                  <a:t> using MC or TD learning</a:t>
                </a:r>
              </a:p>
              <a:p>
                <a:pPr>
                  <a:defRPr sz="2800" b="0">
                    <a:solidFill>
                      <a:srgbClr val="373737"/>
                    </a:solidFill>
                  </a:defRPr>
                </a:pPr>
                <a:r>
                  <a:rPr b="1" dirty="0">
                    <a:solidFill>
                      <a:srgbClr val="FF9900"/>
                    </a:solidFill>
                  </a:rPr>
                  <a:t>Error Measure</a:t>
                </a:r>
                <a:r>
                  <a:rPr dirty="0"/>
                  <a:t> and </a:t>
                </a:r>
                <a:r>
                  <a:rPr b="1" dirty="0">
                    <a:solidFill>
                      <a:srgbClr val="FF9900"/>
                    </a:solidFill>
                  </a:rPr>
                  <a:t>Update Rule</a:t>
                </a:r>
                <a:r>
                  <a:rPr dirty="0"/>
                  <a:t> components work tightly in the learning cycle of every supervised learning technique</a:t>
                </a:r>
              </a:p>
            </p:txBody>
          </p:sp>
        </mc:Choice>
        <mc:Fallback xmlns="">
          <p:sp>
            <p:nvSpPr>
              <p:cNvPr id="303" name="Goal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1689100" y="2756958"/>
                <a:ext cx="10283098" cy="9470299"/>
              </a:xfrm>
              <a:prstGeom prst="rect">
                <a:avLst/>
              </a:prstGeom>
              <a:blipFill>
                <a:blip r:embed="rId3"/>
                <a:stretch>
                  <a:fillRect l="-2096" t="-803" r="-2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pic>
        <p:nvPicPr>
          <p:cNvPr id="305" name="Screen Shot 2020-01-28 at 12.29.34 PM.png" descr="Screen Shot 2020-01-28 at 12.29.34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6997" y="3879103"/>
            <a:ext cx="11202739" cy="38461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Value Function Approx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Value Function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Error Measure: Mean Squared Value Error…"/>
              <p:cNvSpPr txBox="1">
                <a:spLocks noGrp="1"/>
              </p:cNvSpPr>
              <p:nvPr>
                <p:ph type="body" sz="half" idx="1"/>
              </p:nvPr>
            </p:nvSpPr>
            <p:spPr>
              <a:xfrm>
                <a:off x="1689100" y="2756958"/>
                <a:ext cx="10283098" cy="8096572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en-US" dirty="0"/>
                  <a:t>Error Measure: Mean Squared Value Error*</a:t>
                </a:r>
              </a:p>
              <a:p>
                <a:pPr lvl="1"/>
                <a:r>
                  <a:rPr lang="en-US" dirty="0"/>
                  <a:t>By the error in a state </a:t>
                </a:r>
                <a14:m>
                  <m:oMath xmlns:m="http://schemas.openxmlformats.org/officeDocument/2006/math">
                    <m:r>
                      <a:rPr lang="en-US" sz="44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we mean the square of the difference between the approximate value              and the true value of the optimal value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32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ar-AE" sz="3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ar-AE" sz="3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ar-AE" sz="3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ar-AE" dirty="0"/>
                  <a:t> </a:t>
                </a:r>
                <a:endParaRPr lang="en-US" dirty="0"/>
              </a:p>
              <a:p>
                <a:pPr lvl="1"/>
                <a:r>
                  <a:rPr lang="en-US" dirty="0"/>
                  <a:t>Weighting this over the state space by </a:t>
                </a:r>
                <a14:m>
                  <m:oMath xmlns:m="http://schemas.openxmlformats.org/officeDocument/2006/math">
                    <m:r>
                      <a:rPr lang="en-US"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, we obtain a natural objective function, the </a:t>
                </a:r>
                <a:r>
                  <a:rPr lang="en-US" b="1" dirty="0">
                    <a:solidFill>
                      <a:srgbClr val="FF9900"/>
                    </a:solidFill>
                  </a:rPr>
                  <a:t>Mean Squared Value Error</a:t>
                </a:r>
                <a:r>
                  <a:rPr lang="en-US" dirty="0"/>
                  <a:t>:</a:t>
                </a:r>
              </a:p>
              <a:p>
                <a:pPr marL="0" lvl="2" indent="0" algn="ctr">
                  <a:buSzTx/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MSVE</m:t>
                    </m:r>
                    <m:r>
                      <a:rPr lang="en-US" sz="32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32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)=</m:t>
                    </m:r>
                    <m:limLow>
                      <m:limLowPr>
                        <m:ctrlPr>
                          <a:rPr lang="ar-AE" sz="32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lang="ar-AE" sz="32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lim>
                        <m:r>
                          <a:rPr lang="ar-AE" sz="32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ar-AE" sz="32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ar-AE" sz="32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lim>
                    </m:limLow>
                    <m:r>
                      <a:rPr lang="ar-AE" sz="32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ar-AE" sz="32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 sz="32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ar-AE" sz="32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)[</m:t>
                    </m:r>
                    <m:sSup>
                      <m:sSupPr>
                        <m:ctrlPr>
                          <a:rPr lang="ar-AE" sz="32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32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ar-AE" sz="32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ar-AE" sz="32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 sz="32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ar-AE" sz="32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)−</m:t>
                    </m:r>
                    <m:limUpp>
                      <m:limUppPr>
                        <m:ctrlPr>
                          <a:rPr lang="ar-AE" sz="32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r>
                          <a:rPr lang="ar-AE" sz="32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lim>
                        <m:r>
                          <a:rPr lang="ar-AE" sz="32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̂</m:t>
                        </m:r>
                      </m:lim>
                    </m:limUpp>
                    <m:r>
                      <a:rPr lang="ar-AE" sz="32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 sz="32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ar-AE" sz="32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ar-AE" sz="32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ar-AE" sz="32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ar-AE" sz="32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32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ar-AE" sz="32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ar-AE" dirty="0"/>
              </a:p>
              <a:p>
                <a:pPr marL="0" lvl="2" indent="2222500">
                  <a:buSzTx/>
                  <a:buNone/>
                </a:pPr>
                <a:r>
                  <a:rPr lang="en-US" dirty="0"/>
                  <a:t>Where:</a:t>
                </a:r>
              </a:p>
              <a:p>
                <a:pPr marL="0" lvl="2" indent="2222500">
                  <a:buSzTx/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ar-AE" sz="34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34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ar-AE" sz="34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ar-AE" sz="34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45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ar-AE" sz="34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ar-AE" dirty="0"/>
                  <a:t> </a:t>
                </a:r>
                <a:r>
                  <a:rPr lang="en-US" dirty="0"/>
                  <a:t>is the optimal state-value function</a:t>
                </a:r>
              </a:p>
              <a:p>
                <a:pPr marL="0" lvl="2" indent="2222500">
                  <a:buSzTx/>
                  <a:buNone/>
                </a:pPr>
                <a:r>
                  <a:rPr lang="en-US" dirty="0"/>
                  <a:t>               is the approximator function</a:t>
                </a:r>
              </a:p>
              <a:p>
                <a:pPr marL="0" lvl="2" indent="1930400">
                  <a:buSzTx/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308" name="Error Measure: Mean Squared Value Error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1689100" y="2756958"/>
                <a:ext cx="10283098" cy="8096572"/>
              </a:xfrm>
              <a:prstGeom prst="rect">
                <a:avLst/>
              </a:prstGeom>
              <a:blipFill>
                <a:blip r:embed="rId3"/>
                <a:stretch>
                  <a:fillRect l="-2096" t="-939" r="-2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pic>
        <p:nvPicPr>
          <p:cNvPr id="310" name="Screen Shot 2020-01-28 at 2.01.50 PM.png" descr="Screen Shot 2020-01-28 at 2.01.50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6118" y="2728656"/>
            <a:ext cx="11745208" cy="87141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336DF6-2B4E-454E-B4E6-6A4265037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1652" y="4516524"/>
            <a:ext cx="1388543" cy="7026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5F693B-1B67-584D-AA54-405BB942D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2293" y="9704731"/>
            <a:ext cx="1271091" cy="64320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172A4E-CE26-9846-AFCF-394C632D4E7B}"/>
              </a:ext>
            </a:extLst>
          </p:cNvPr>
          <p:cNvSpPr/>
          <p:nvPr/>
        </p:nvSpPr>
        <p:spPr>
          <a:xfrm>
            <a:off x="872879" y="11594381"/>
            <a:ext cx="141153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rPr>
              <a:t>* This is a reinterpretation of the MSE, the common lost function used in supervised learning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Value Function Approx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Value Function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The Distribution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89100" y="2668058"/>
                <a:ext cx="21005800" cy="9181185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dirty="0"/>
                  <a:t>The Distribution </a:t>
                </a:r>
                <a14:m>
                  <m:oMath xmlns:m="http://schemas.openxmlformats.org/officeDocument/2006/math">
                    <m:r>
                      <a:rPr sz="4350" i="1">
                        <a:solidFill>
                          <a:srgbClr val="008DC4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dirty="0"/>
              </a:p>
              <a:p>
                <a:pPr lvl="1"/>
                <a:r>
                  <a:rPr dirty="0"/>
                  <a:t>By assumption we have far more states than weights, so making one state’s estimate more accurate invariably means making others’ less accurate</a:t>
                </a:r>
              </a:p>
              <a:p>
                <a:pPr lvl="2"/>
                <a:r>
                  <a:rPr dirty="0"/>
                  <a:t>We are obligated then to say which states we care most about</a:t>
                </a:r>
              </a:p>
              <a:p>
                <a:pPr lvl="1"/>
                <a:r>
                  <a:rPr dirty="0"/>
                  <a:t>So, we must specify a state distribution </a:t>
                </a:r>
                <a14:m>
                  <m:oMath xmlns:m="http://schemas.openxmlformats.org/officeDocument/2006/math"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dirty="0"/>
                  <a:t>,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lim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lim>
                    </m:limLow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)=1</m:t>
                    </m:r>
                  </m:oMath>
                </a14:m>
                <a:r>
                  <a:rPr dirty="0"/>
                  <a:t>, representing how much we care about the </a:t>
                </a:r>
                <a:r>
                  <a:rPr b="1" dirty="0"/>
                  <a:t>error</a:t>
                </a:r>
                <a:r>
                  <a:rPr dirty="0"/>
                  <a:t> in each </a:t>
                </a:r>
                <a:r>
                  <a:rPr lang="en-US" dirty="0"/>
                  <a:t>state </a:t>
                </a:r>
                <a:r>
                  <a:rPr lang="en-US" i="1" dirty="0"/>
                  <a:t>s</a:t>
                </a:r>
                <a:endParaRPr i="1" dirty="0"/>
              </a:p>
              <a:p>
                <a:pPr lvl="1"/>
                <a:r>
                  <a:rPr dirty="0"/>
                  <a:t>Often </a:t>
                </a:r>
                <a14:m>
                  <m:oMath xmlns:m="http://schemas.openxmlformats.org/officeDocument/2006/math"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dirty="0"/>
                  <a:t> is chosen to be the fraction of time spent in </a:t>
                </a:r>
                <a14:m>
                  <m:oMath xmlns:m="http://schemas.openxmlformats.org/officeDocument/2006/math">
                    <m:r>
                      <a:rPr sz="44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dirty="0"/>
              </a:p>
              <a:p>
                <a:pPr lvl="2"/>
                <a:r>
                  <a:rPr dirty="0"/>
                  <a:t>If you spend more time on a particular state, it will have higher value</a:t>
                </a:r>
              </a:p>
              <a:p>
                <a:pPr lvl="1"/>
                <a:r>
                  <a:rPr dirty="0"/>
                  <a:t>Under on-policy training this is called the </a:t>
                </a:r>
                <a:r>
                  <a:rPr b="1" dirty="0">
                    <a:solidFill>
                      <a:srgbClr val="FF9900"/>
                    </a:solidFill>
                  </a:rPr>
                  <a:t>on-policy distribution</a:t>
                </a:r>
              </a:p>
            </p:txBody>
          </p:sp>
        </mc:Choice>
        <mc:Fallback xmlns="">
          <p:sp>
            <p:nvSpPr>
              <p:cNvPr id="313" name="The Distribution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89100" y="2668058"/>
                <a:ext cx="21005800" cy="9181185"/>
              </a:xfrm>
              <a:prstGeom prst="rect">
                <a:avLst/>
              </a:prstGeom>
              <a:blipFill>
                <a:blip r:embed="rId3"/>
                <a:stretch>
                  <a:fillRect l="-1027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Value Function Approx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Value Function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Update Rule…"/>
              <p:cNvSpPr txBox="1">
                <a:spLocks noGrp="1"/>
              </p:cNvSpPr>
              <p:nvPr>
                <p:ph type="body" sz="half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dirty="0"/>
                  <a:t>Update Rule</a:t>
                </a:r>
              </a:p>
              <a:p>
                <a:pPr lvl="1"/>
                <a:r>
                  <a:rPr dirty="0"/>
                  <a:t>Goal</a:t>
                </a:r>
              </a:p>
              <a:p>
                <a:pPr lvl="2"/>
                <a:r>
                  <a:rPr dirty="0"/>
                  <a:t>Find parameter vector </a:t>
                </a:r>
                <a14:m>
                  <m:oMath xmlns:m="http://schemas.openxmlformats.org/officeDocument/2006/math">
                    <m:r>
                      <a:rPr sz="36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dirty="0"/>
                  <a:t>, minimizing the </a:t>
                </a:r>
                <a:r>
                  <a:rPr b="1" dirty="0"/>
                  <a:t>Mean Squared Value Error (MSVE)</a:t>
                </a:r>
              </a:p>
              <a:p>
                <a:pPr lvl="1"/>
                <a:r>
                  <a:rPr dirty="0"/>
                  <a:t>Gradient Descent</a:t>
                </a:r>
              </a:p>
              <a:p>
                <a:pPr lvl="2"/>
                <a:r>
                  <a:rPr dirty="0"/>
                  <a:t>The gradient is a generalization of the concept of derivative applied to scalar-valued functions of multiple variables</a:t>
                </a:r>
              </a:p>
              <a:p>
                <a:pPr lvl="2"/>
                <a:r>
                  <a:rPr dirty="0"/>
                  <a:t>You can imagine the gradient as the vector that points in the direction of the greatest rate of increase</a:t>
                </a:r>
              </a:p>
              <a:p>
                <a:pPr lvl="2"/>
                <a:r>
                  <a:rPr dirty="0"/>
                  <a:t>The gradient is generally represented with the operator also known as </a:t>
                </a:r>
                <a:r>
                  <a:rPr dirty="0" err="1"/>
                  <a:t>nabla</a:t>
                </a:r>
                <a:r>
                  <a:rPr dirty="0"/>
                  <a:t>: </a:t>
                </a:r>
                <a14:m>
                  <m:oMath xmlns:m="http://schemas.openxmlformats.org/officeDocument/2006/math"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𝛻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317" name="Update Rule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2096" t="-1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pic>
        <p:nvPicPr>
          <p:cNvPr id="319" name="Screen Shot 2020-01-28 at 1.57.50 PM.png" descr="Screen Shot 2020-01-28 at 1.57.50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2190" y="3230590"/>
            <a:ext cx="11435435" cy="71837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Value Function Approx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Value Function Approximation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2" name="Gradient Descent Example…"/>
              <p:cNvSpPr txBox="1">
                <a:spLocks noGrp="1"/>
              </p:cNvSpPr>
              <p:nvPr>
                <p:ph type="body" sz="half" idx="1"/>
              </p:nvPr>
            </p:nvSpPr>
            <p:spPr>
              <a:xfrm>
                <a:off x="1689100" y="2756958"/>
                <a:ext cx="10283098" cy="9776818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lang="en-US" dirty="0"/>
                  <a:t>Gradient Descent Example</a:t>
                </a:r>
              </a:p>
              <a:p>
                <a:pPr lvl="1"/>
                <a:r>
                  <a:rPr lang="en-US" dirty="0"/>
                  <a:t>Consider using a gradient descent algorithm to find the minimum of the function:</a:t>
                </a:r>
              </a:p>
              <a:p>
                <a:pPr marL="0" lvl="1" indent="0" algn="ctr">
                  <a:buSzTx/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sz="39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39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9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9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ar-AE" sz="39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39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ar-AE" sz="39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ar-AE" sz="39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−3</m:t>
                    </m:r>
                    <m:sSup>
                      <m:sSupPr>
                        <m:ctrlPr>
                          <a:rPr lang="ar-AE" sz="39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39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ar-AE" sz="39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ar-AE" sz="39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endParaRPr lang="ar-AE" b="1" dirty="0"/>
              </a:p>
              <a:p>
                <a:pPr lvl="1"/>
                <a:r>
                  <a:rPr lang="en-US" dirty="0"/>
                  <a:t>The derivative is:</a:t>
                </a:r>
              </a:p>
              <a:p>
                <a:pPr marL="0" lvl="1" indent="0" algn="ctr">
                  <a:buSzTx/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sz="39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39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ar-AE" sz="39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ar-AE" sz="39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39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ar-AE" sz="39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=4</m:t>
                    </m:r>
                    <m:sSup>
                      <m:sSupPr>
                        <m:ctrlPr>
                          <a:rPr lang="ar-AE" sz="39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39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ar-AE" sz="39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ar-AE" sz="39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ar-AE" sz="39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9</m:t>
                    </m:r>
                    <m:sSup>
                      <m:sSupPr>
                        <m:ctrlPr>
                          <a:rPr lang="ar-AE" sz="39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39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ar-AE" sz="39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ar-AE" dirty="0"/>
              </a:p>
              <a:p>
                <a:pPr marL="1406071" lvl="1" indent="-771071"/>
                <a:r>
                  <a:rPr lang="en-US" dirty="0"/>
                  <a:t>Solving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sz="39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39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ar-AE" sz="39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ar-AE" sz="39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39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ar-AE" sz="39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=4</m:t>
                    </m:r>
                    <m:sSup>
                      <m:sSupPr>
                        <m:ctrlPr>
                          <a:rPr lang="ar-AE" sz="39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39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ar-AE" sz="39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395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ar-AE" sz="39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9</m:t>
                    </m:r>
                    <m:sSup>
                      <m:sSupPr>
                        <m:ctrlPr>
                          <a:rPr lang="ar-AE" sz="39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39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ar-AE" sz="39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sz="39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ar-AE" dirty="0"/>
                  <a:t>, </a:t>
                </a:r>
                <a:r>
                  <a:rPr lang="en-US" dirty="0"/>
                  <a:t>evaluation of the second derivative at the solutions shows:</a:t>
                </a:r>
              </a:p>
              <a:p>
                <a:pPr lvl="2">
                  <a:defRPr>
                    <a:solidFill>
                      <a:srgbClr val="6AAD3E"/>
                    </a:solidFill>
                  </a:defRPr>
                </a:pPr>
                <a:r>
                  <a:rPr lang="en-US" dirty="0"/>
                  <a:t>A plateau point at </a:t>
                </a:r>
                <a14:m>
                  <m:oMath xmlns:m="http://schemas.openxmlformats.org/officeDocument/2006/math">
                    <m:r>
                      <a:rPr lang="en-US" sz="3250" i="1">
                        <a:solidFill>
                          <a:srgbClr val="6AAC3E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50" i="1">
                        <a:solidFill>
                          <a:srgbClr val="6AAC3E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2">
                  <a:defRPr>
                    <a:solidFill>
                      <a:srgbClr val="990000"/>
                    </a:solidFill>
                  </a:defRPr>
                </a:pPr>
                <a:r>
                  <a:rPr lang="en-US" dirty="0"/>
                  <a:t>A global minimum at </a:t>
                </a:r>
                <a14:m>
                  <m:oMath xmlns:m="http://schemas.openxmlformats.org/officeDocument/2006/math">
                    <m:r>
                      <a:rPr lang="en-US" sz="3250" i="1">
                        <a:solidFill>
                          <a:srgbClr val="98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50" i="1">
                        <a:solidFill>
                          <a:srgbClr val="98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sz="3250" i="1">
                            <a:solidFill>
                              <a:srgbClr val="98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3250" i="1">
                            <a:solidFill>
                              <a:srgbClr val="980000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num>
                      <m:den>
                        <m:r>
                          <a:rPr lang="ar-AE" sz="3250" i="1">
                            <a:solidFill>
                              <a:srgbClr val="98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ar-AE" dirty="0"/>
              </a:p>
              <a:p>
                <a:pPr lvl="1">
                  <a:defRPr sz="2800">
                    <a:solidFill>
                      <a:srgbClr val="990000"/>
                    </a:solidFill>
                  </a:defRPr>
                </a:pPr>
                <a:endParaRPr lang="ar-AE" dirty="0"/>
              </a:p>
              <a:p>
                <a:pPr marL="635000" indent="-635000">
                  <a:spcBef>
                    <a:spcPts val="1000"/>
                  </a:spcBef>
                  <a:buSzPct val="125000"/>
                  <a:buChar char="•"/>
                  <a:defRPr sz="2800" b="0">
                    <a:solidFill>
                      <a:srgbClr val="990000"/>
                    </a:solidFill>
                  </a:defRPr>
                </a:pPr>
                <a:endParaRPr lang="ar-AE" dirty="0"/>
              </a:p>
              <a:p>
                <a:pPr>
                  <a:spcBef>
                    <a:spcPts val="1000"/>
                  </a:spcBef>
                  <a:defRPr sz="2800" b="0">
                    <a:solidFill>
                      <a:srgbClr val="373737"/>
                    </a:solidFill>
                  </a:defRPr>
                </a:pPr>
                <a:r>
                  <a:rPr lang="en-US" dirty="0">
                    <a:solidFill>
                      <a:srgbClr val="A166FF"/>
                    </a:solidFill>
                  </a:rPr>
                  <a:t>Let’s do some coding! </a:t>
                </a:r>
                <a:r>
                  <a:rPr lang="en-US" b="0" dirty="0">
                    <a:solidFill>
                      <a:srgbClr val="A166FF"/>
                    </a:solidFill>
                    <a:uFill>
                      <a:solidFill>
                        <a:srgbClr val="0563C1"/>
                      </a:solidFill>
                    </a:uFill>
                    <a:hlinkClick r:id="rId3"/>
                  </a:rPr>
                  <a:t>Gradient Descent</a:t>
                </a:r>
                <a:endParaRPr b="0" dirty="0">
                  <a:solidFill>
                    <a:srgbClr val="A166FF"/>
                  </a:solidFill>
                  <a:uFill>
                    <a:solidFill>
                      <a:srgbClr val="0563C1"/>
                    </a:solidFill>
                  </a:uFill>
                  <a:hlinkClick r:id="rId4"/>
                </a:endParaRPr>
              </a:p>
            </p:txBody>
          </p:sp>
        </mc:Choice>
        <mc:Fallback>
          <p:sp>
            <p:nvSpPr>
              <p:cNvPr id="322" name="Gradient Descent Example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1689100" y="2756958"/>
                <a:ext cx="10283098" cy="9776818"/>
              </a:xfrm>
              <a:prstGeom prst="rect">
                <a:avLst/>
              </a:prstGeom>
              <a:blipFill>
                <a:blip r:embed="rId5"/>
                <a:stretch>
                  <a:fillRect l="-2096" t="-778" r="-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pic>
        <p:nvPicPr>
          <p:cNvPr id="324" name="Screen Shot 2020-01-28 at 1.45.56 PM.png" descr="Screen Shot 2020-01-28 at 1.45.56 P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04360" y="3141938"/>
            <a:ext cx="6459390" cy="8912807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Oval"/>
          <p:cNvSpPr/>
          <p:nvPr/>
        </p:nvSpPr>
        <p:spPr>
          <a:xfrm>
            <a:off x="18027919" y="7339075"/>
            <a:ext cx="276242" cy="299790"/>
          </a:xfrm>
          <a:prstGeom prst="ellipse">
            <a:avLst/>
          </a:pr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lin ang="5400000"/>
          </a:gradFill>
          <a:ln w="6350">
            <a:solidFill>
              <a:srgbClr val="4472C4"/>
            </a:solidFill>
            <a:miter/>
          </a:ln>
        </p:spPr>
        <p:txBody>
          <a:bodyPr lIns="45719" rIns="45719" anchor="ctr"/>
          <a:lstStyle/>
          <a:p>
            <a:pPr algn="l" defTabSz="914400">
              <a:defRPr sz="1800" b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326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116" y="10643892"/>
            <a:ext cx="1264356" cy="127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Value Function Approx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Value Function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Gradient Descent Example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en-US" dirty="0"/>
                  <a:t>Applying Gradient Descent</a:t>
                </a:r>
              </a:p>
              <a:p>
                <a:pPr lvl="1"/>
                <a:r>
                  <a:rPr lang="en-US" dirty="0"/>
                  <a:t>First of all, we have to estimate the gradient vector for MSVE(w)</a:t>
                </a:r>
              </a:p>
              <a:p>
                <a:pPr lvl="1"/>
                <a:r>
                  <a:rPr lang="en-US" dirty="0"/>
                  <a:t>We can update the vector </a:t>
                </a:r>
                <a14:m>
                  <m:oMath xmlns:m="http://schemas.openxmlformats.org/officeDocument/2006/math">
                    <m:r>
                      <a:rPr lang="en-US" sz="42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at </a:t>
                </a:r>
                <a14:m>
                  <m:oMath xmlns:m="http://schemas.openxmlformats.org/officeDocument/2006/math">
                    <m:r>
                      <a:rPr lang="en-US" sz="43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43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as follows:</a:t>
                </a:r>
              </a:p>
              <a:p>
                <a:pPr marL="635000" lvl="1" indent="0">
                  <a:buNone/>
                </a:pPr>
                <a:r>
                  <a:rPr lang="en-US" sz="3900" dirty="0">
                    <a:solidFill>
                      <a:srgbClr val="373737"/>
                    </a:solidFill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39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39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ar-AE" sz="39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ar-AE" sz="39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ar-AE" sz="39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sz="39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39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ar-AE" sz="39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ar-AE" sz="39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ar-AE" sz="39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39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ar-AE" sz="39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ar-AE" sz="39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ar-AE" sz="39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39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ar-AE" sz="39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</m:oMath>
                </a14:m>
                <a:endParaRPr lang="en-US" sz="3900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 marL="635000" lvl="1" indent="0">
                  <a:buNone/>
                </a:pPr>
                <a:r>
                  <a:rPr lang="en-US" sz="4000" dirty="0">
                    <a:solidFill>
                      <a:srgbClr val="373737"/>
                    </a:solidFill>
                  </a:rPr>
                  <a:t>				   </a:t>
                </a:r>
                <a14:m>
                  <m:oMath xmlns:m="http://schemas.openxmlformats.org/officeDocument/2006/math">
                    <m:r>
                      <a:rPr lang="ar-AE"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ar-AE"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ar-AE"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ar-AE"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ar-AE"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ar-AE"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ar-AE"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ar-AE"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ar-AE"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</m:oMath>
                </a14:m>
                <a:endParaRPr lang="en-US" sz="4000" i="1" dirty="0">
                  <a:solidFill>
                    <a:srgbClr val="373737"/>
                  </a:solidFill>
                  <a:latin typeface="Cambria Math" panose="02040503050406030204" pitchFamily="18" charset="0"/>
                </a:endParaRPr>
              </a:p>
              <a:p>
                <a:pPr marL="635000" lvl="1" indent="0">
                  <a:buNone/>
                </a:pPr>
                <a:r>
                  <a:rPr lang="en-US" sz="4000" dirty="0">
                    <a:solidFill>
                      <a:srgbClr val="373737"/>
                    </a:solidFill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ar-AE"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ar-AE"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ar-AE"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ar-AE"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ar-AE"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ar-AE"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4000" dirty="0">
                  <a:solidFill>
                    <a:srgbClr val="373737"/>
                  </a:solidFill>
                </a:endParaRPr>
              </a:p>
              <a:p>
                <a:pPr marL="635000" lvl="1" indent="0">
                  <a:buNone/>
                </a:pPr>
                <a:r>
                  <a:rPr lang="en-US" dirty="0"/>
                  <a:t>			</a:t>
                </a:r>
              </a:p>
              <a:p>
                <a:pPr marL="635000" lvl="1" indent="0">
                  <a:buNone/>
                </a:pPr>
                <a:r>
                  <a:rPr lang="en-US" dirty="0"/>
                  <a:t>			Where, </a:t>
                </a:r>
                <a14:m>
                  <m:oMath xmlns:m="http://schemas.openxmlformats.org/officeDocument/2006/math">
                    <m:r>
                      <a:rPr lang="en-US" sz="42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the step-size parameter and </a:t>
                </a:r>
                <a:endParaRPr dirty="0"/>
              </a:p>
            </p:txBody>
          </p:sp>
        </mc:Choice>
        <mc:Fallback xmlns="">
          <p:sp>
            <p:nvSpPr>
              <p:cNvPr id="329" name="Gradient Descent Example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027" t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0051DE-4AA8-D341-95A0-785A99A27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5709" y="5802032"/>
            <a:ext cx="3806291" cy="8634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EEFDCC-F64C-2944-8F43-8E04EEE776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7516" y="4980214"/>
            <a:ext cx="2458170" cy="7849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1D3F84-96A4-7649-81DA-3AD63C7312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0731" y="6809874"/>
            <a:ext cx="6133657" cy="7849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0B6350-54DE-F047-BA15-D7BB5AC250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0" y="7710194"/>
            <a:ext cx="7012805" cy="183849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Rectangle"/>
          <p:cNvSpPr/>
          <p:nvPr/>
        </p:nvSpPr>
        <p:spPr>
          <a:xfrm>
            <a:off x="7863151" y="9962554"/>
            <a:ext cx="8733898" cy="1027180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4" name="Problem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dirty="0"/>
                  <a:t>Problem</a:t>
                </a:r>
              </a:p>
              <a:p>
                <a:pPr lvl="1"/>
                <a:r>
                  <a:rPr lang="en-US" dirty="0"/>
                  <a:t>We don’t have the optimal </a:t>
                </a:r>
                <a:r>
                  <a:rPr dirty="0"/>
                  <a:t>value function</a:t>
                </a:r>
                <a14:m>
                  <m:oMath xmlns:m="http://schemas.openxmlformats.org/officeDocument/2006/math">
                    <m:r>
                      <a:rPr lang="en-US" sz="4250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ar-AE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3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ar-AE" sz="3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ar-AE" sz="3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ar-AE" sz="3600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ar-AE" dirty="0"/>
                      <m:t> </m:t>
                    </m:r>
                  </m:oMath>
                </a14:m>
                <a:endParaRPr dirty="0"/>
              </a:p>
              <a:p>
                <a:pPr lvl="2"/>
                <a:r>
                  <a:rPr dirty="0"/>
                  <a:t>If we have it we do not need an approximator at all!</a:t>
                </a:r>
              </a:p>
              <a:p>
                <a:pPr lvl="1"/>
                <a:r>
                  <a:rPr dirty="0"/>
                  <a:t>But in RL there is </a:t>
                </a:r>
                <a:r>
                  <a:rPr b="1" dirty="0"/>
                  <a:t>no supervisor, only rewards</a:t>
                </a:r>
              </a:p>
              <a:p>
                <a:endParaRPr b="1" dirty="0"/>
              </a:p>
              <a:p>
                <a:r>
                  <a:rPr dirty="0"/>
                  <a:t>Solution</a:t>
                </a:r>
              </a:p>
              <a:p>
                <a:pPr lvl="1"/>
                <a:r>
                  <a:rPr dirty="0"/>
                  <a:t>In practice, we substitute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32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ar-AE" sz="3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ar-AE" sz="3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ar-AE" sz="3200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ar-AE" dirty="0"/>
                      <m:t> </m:t>
                    </m:r>
                  </m:oMath>
                </a14:m>
                <a:r>
                  <a:rPr dirty="0"/>
                  <a:t>for an </a:t>
                </a:r>
                <a:r>
                  <a:rPr b="1" dirty="0">
                    <a:solidFill>
                      <a:srgbClr val="FF9900"/>
                    </a:solidFill>
                  </a:rPr>
                  <a:t>approximated</a:t>
                </a:r>
                <a:r>
                  <a:rPr dirty="0">
                    <a:solidFill>
                      <a:srgbClr val="FF9900"/>
                    </a:solidFill>
                  </a:rPr>
                  <a:t> </a:t>
                </a:r>
                <a:r>
                  <a:rPr b="1" dirty="0">
                    <a:solidFill>
                      <a:srgbClr val="FF9900"/>
                    </a:solidFill>
                  </a:rPr>
                  <a:t>target function</a:t>
                </a:r>
                <a:r>
                  <a:rPr dirty="0"/>
                  <a:t>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425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25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sz="425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</m:sup>
                    </m:sSup>
                    <m:r>
                      <a:rPr sz="4250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250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4250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dirty="0">
                  <a:solidFill>
                    <a:srgbClr val="0433FF"/>
                  </a:solidFill>
                </a:endParaRPr>
              </a:p>
              <a:p>
                <a:pPr lvl="1"/>
                <a:r>
                  <a:rPr dirty="0"/>
                  <a:t>We build a target function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425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25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sz="4250" i="1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</m:sup>
                    </m:sSup>
                    <m:r>
                      <a:rPr sz="4250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250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4250" i="1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dirty="0"/>
                  <a:t>, which represent an approximated target and plug it in our update formula:</a:t>
                </a:r>
              </a:p>
            </p:txBody>
          </p:sp>
        </mc:Choice>
        <mc:Fallback xmlns="">
          <p:sp>
            <p:nvSpPr>
              <p:cNvPr id="334" name="Problem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027" t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5" name="Estimating the Targ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Estimating the Target</a:t>
            </a:r>
          </a:p>
        </p:txBody>
      </p:sp>
      <p:sp>
        <p:nvSpPr>
          <p:cNvPr id="3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070826-4B20-6249-AD1C-2B76BC086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6228" y="9962554"/>
            <a:ext cx="10721191" cy="10271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Value Function Approx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Value Function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9" name="The type of target used is at the heart of function approximation in reinforcement learning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en-US" dirty="0"/>
                  <a:t>We came to the conclusion that we need approximated target functions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ar-A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</m:sup>
                    </m:sSup>
                    <m:r>
                      <a:rPr lang="ar-AE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ar-AE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ar-AE" dirty="0">
                    <a:solidFill>
                      <a:schemeClr val="tx1"/>
                    </a:solidFill>
                  </a:rPr>
                  <a:t> 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ar-AE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</m:sup>
                    </m:sSup>
                    <m:r>
                      <a:rPr lang="ar-AE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ar-AE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ar-AE" dirty="0">
                    <a:solidFill>
                      <a:schemeClr val="tx1"/>
                    </a:solidFill>
                  </a:rPr>
                  <a:t>  </a:t>
                </a:r>
                <a:r>
                  <a:rPr lang="en-US" dirty="0"/>
                  <a:t>to use in the update rule and error evaluation</a:t>
                </a:r>
              </a:p>
              <a:p>
                <a:r>
                  <a:rPr lang="en-US" dirty="0"/>
                  <a:t>The type of target used is at the heart of function approximation in reinforcement learning</a:t>
                </a:r>
              </a:p>
              <a:p>
                <a:r>
                  <a:rPr lang="en-US" dirty="0"/>
                  <a:t>There are two main approaches</a:t>
                </a:r>
              </a:p>
              <a:p>
                <a:pPr lvl="1"/>
                <a:r>
                  <a:rPr lang="en-US" sz="4000" b="1" dirty="0">
                    <a:solidFill>
                      <a:srgbClr val="FF9900"/>
                    </a:solidFill>
                  </a:rPr>
                  <a:t>Monte Carlo Target</a:t>
                </a:r>
              </a:p>
              <a:p>
                <a:pPr lvl="1"/>
                <a:r>
                  <a:rPr lang="en-US" sz="4000" b="1" dirty="0">
                    <a:solidFill>
                      <a:srgbClr val="FF9900"/>
                    </a:solidFill>
                  </a:rPr>
                  <a:t>Bootstrapping Target</a:t>
                </a:r>
                <a:endParaRPr sz="4000" b="1" dirty="0">
                  <a:solidFill>
                    <a:srgbClr val="FF9900"/>
                  </a:solidFill>
                </a:endParaRPr>
              </a:p>
            </p:txBody>
          </p:sp>
        </mc:Choice>
        <mc:Fallback xmlns="">
          <p:sp>
            <p:nvSpPr>
              <p:cNvPr id="339" name="The type of target used is at the heart of function approximation in reinforcement learning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450" t="-3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ourse Agen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Course Agenda</a:t>
            </a:r>
          </a:p>
        </p:txBody>
      </p:sp>
      <p:sp>
        <p:nvSpPr>
          <p:cNvPr id="222" name="Lecture 1…"/>
          <p:cNvSpPr txBox="1">
            <a:spLocks noGrp="1"/>
          </p:cNvSpPr>
          <p:nvPr>
            <p:ph type="body" sz="half" idx="1"/>
          </p:nvPr>
        </p:nvSpPr>
        <p:spPr>
          <a:xfrm>
            <a:off x="1689100" y="2756958"/>
            <a:ext cx="11994489" cy="9036514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8DC4">
                    <a:alpha val="40055"/>
                  </a:srgbClr>
                </a:solidFill>
              </a:defRPr>
            </a:pPr>
            <a:r>
              <a:rPr dirty="0"/>
              <a:t>Lecture 1</a:t>
            </a:r>
          </a:p>
          <a:p>
            <a:pPr lvl="1">
              <a:defRPr>
                <a:solidFill>
                  <a:srgbClr val="373737">
                    <a:alpha val="40392"/>
                  </a:srgbClr>
                </a:solidFill>
              </a:defRPr>
            </a:pPr>
            <a:r>
              <a:rPr dirty="0"/>
              <a:t>Introduction to Reinforcement Learning</a:t>
            </a:r>
          </a:p>
          <a:p>
            <a:pPr lvl="1">
              <a:defRPr>
                <a:solidFill>
                  <a:srgbClr val="373737">
                    <a:alpha val="40392"/>
                  </a:srgbClr>
                </a:solidFill>
              </a:defRPr>
            </a:pPr>
            <a:r>
              <a:rPr dirty="0"/>
              <a:t>Finite Markov Decision Process</a:t>
            </a:r>
          </a:p>
          <a:p>
            <a:pPr lvl="1">
              <a:defRPr>
                <a:solidFill>
                  <a:srgbClr val="373737">
                    <a:alpha val="40392"/>
                  </a:srgbClr>
                </a:solidFill>
              </a:defRPr>
            </a:pPr>
            <a:r>
              <a:rPr dirty="0"/>
              <a:t>Bellman Equations</a:t>
            </a:r>
          </a:p>
          <a:p>
            <a:pPr lvl="1">
              <a:defRPr>
                <a:solidFill>
                  <a:srgbClr val="373737">
                    <a:alpha val="40392"/>
                  </a:srgbClr>
                </a:solidFill>
              </a:defRPr>
            </a:pPr>
            <a:r>
              <a:rPr dirty="0"/>
              <a:t>Dynamic Programming</a:t>
            </a:r>
          </a:p>
          <a:p>
            <a:pPr>
              <a:defRPr>
                <a:solidFill>
                  <a:srgbClr val="008DC4">
                    <a:alpha val="39450"/>
                  </a:srgbClr>
                </a:solidFill>
              </a:defRPr>
            </a:pPr>
            <a:r>
              <a:rPr dirty="0"/>
              <a:t>Lecture 2</a:t>
            </a:r>
          </a:p>
          <a:p>
            <a:pPr lvl="1">
              <a:defRPr>
                <a:solidFill>
                  <a:srgbClr val="373737">
                    <a:alpha val="39645"/>
                  </a:srgbClr>
                </a:solidFill>
              </a:defRPr>
            </a:pPr>
            <a:r>
              <a:rPr dirty="0"/>
              <a:t>Monte Carlo Methods</a:t>
            </a:r>
          </a:p>
          <a:p>
            <a:pPr lvl="1">
              <a:defRPr>
                <a:solidFill>
                  <a:srgbClr val="373737">
                    <a:alpha val="39645"/>
                  </a:srgbClr>
                </a:solidFill>
              </a:defRPr>
            </a:pPr>
            <a:r>
              <a:rPr dirty="0"/>
              <a:t>Temporal-Difference Learning</a:t>
            </a:r>
          </a:p>
          <a:p>
            <a:pPr lvl="1">
              <a:defRPr>
                <a:solidFill>
                  <a:srgbClr val="373737">
                    <a:alpha val="39645"/>
                  </a:srgbClr>
                </a:solidFill>
              </a:defRPr>
            </a:pPr>
            <a:r>
              <a:rPr dirty="0"/>
              <a:t>SARSA and Q-Learning</a:t>
            </a:r>
          </a:p>
          <a:p>
            <a:r>
              <a:rPr dirty="0"/>
              <a:t>Lecture 3</a:t>
            </a:r>
          </a:p>
          <a:p>
            <a:pPr lvl="1"/>
            <a:r>
              <a:rPr dirty="0"/>
              <a:t>On Policy Prediction and Control with Approximation</a:t>
            </a:r>
          </a:p>
          <a:p>
            <a:pPr lvl="1"/>
            <a:r>
              <a:rPr dirty="0"/>
              <a:t>Off Policy Methods with Approximation</a:t>
            </a:r>
          </a:p>
        </p:txBody>
      </p:sp>
      <p:sp>
        <p:nvSpPr>
          <p:cNvPr id="2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292914" cy="4572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224" name="Lecture 4…"/>
          <p:cNvSpPr txBox="1"/>
          <p:nvPr/>
        </p:nvSpPr>
        <p:spPr>
          <a:xfrm>
            <a:off x="13296900" y="2756958"/>
            <a:ext cx="9515211" cy="9036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000"/>
              </a:spcBef>
              <a:defRPr sz="3600">
                <a:solidFill>
                  <a:srgbClr val="008DC4"/>
                </a:solidFill>
                <a:latin typeface="Amazon Ember"/>
                <a:ea typeface="Amazon Ember"/>
                <a:cs typeface="Amazon Ember"/>
                <a:sym typeface="Amazon Ember"/>
              </a:defRPr>
            </a:pPr>
            <a:r>
              <a:rPr sz="3600" dirty="0">
                <a:solidFill>
                  <a:srgbClr val="008DC4">
                    <a:alpha val="40055"/>
                  </a:srgbClr>
                </a:solidFill>
                <a:latin typeface="Amazon Ember"/>
                <a:ea typeface="Amazon Ember"/>
                <a:cs typeface="Amazon Ember"/>
                <a:sym typeface="Amazon Ember"/>
              </a:rPr>
              <a:t>Lecture</a:t>
            </a:r>
            <a:r>
              <a:rPr dirty="0"/>
              <a:t> </a:t>
            </a:r>
            <a:r>
              <a:rPr sz="3600" dirty="0">
                <a:solidFill>
                  <a:srgbClr val="008DC4">
                    <a:alpha val="40055"/>
                  </a:srgbClr>
                </a:solidFill>
                <a:latin typeface="Amazon Ember"/>
                <a:ea typeface="Amazon Ember"/>
                <a:cs typeface="Amazon Ember"/>
              </a:rPr>
              <a:t>4</a:t>
            </a:r>
          </a:p>
          <a:p>
            <a:pPr marL="1270000" lvl="1" indent="-635000" algn="l">
              <a:spcBef>
                <a:spcPts val="1000"/>
              </a:spcBef>
              <a:buSzPct val="125000"/>
              <a:buChar char="•"/>
              <a:defRPr sz="3400" b="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pPr>
            <a:r>
              <a:rPr sz="3400" b="0" dirty="0">
                <a:solidFill>
                  <a:srgbClr val="373737">
                    <a:alpha val="40392"/>
                  </a:srgbClr>
                </a:solidFill>
                <a:latin typeface="Amazon Ember"/>
                <a:ea typeface="Amazon Ember"/>
                <a:cs typeface="Amazon Ember"/>
                <a:sym typeface="Amazon Ember"/>
              </a:rPr>
              <a:t>Policy Gradient Methods</a:t>
            </a:r>
          </a:p>
          <a:p>
            <a:pPr algn="l">
              <a:spcBef>
                <a:spcPts val="3000"/>
              </a:spcBef>
              <a:defRPr sz="3600">
                <a:solidFill>
                  <a:srgbClr val="008DC4"/>
                </a:solidFill>
                <a:latin typeface="Amazon Ember"/>
                <a:ea typeface="Amazon Ember"/>
                <a:cs typeface="Amazon Ember"/>
                <a:sym typeface="Amazon Ember"/>
              </a:defRPr>
            </a:pPr>
            <a:r>
              <a:rPr sz="3600" dirty="0">
                <a:solidFill>
                  <a:srgbClr val="008DC4">
                    <a:alpha val="40055"/>
                  </a:srgbClr>
                </a:solidFill>
                <a:latin typeface="Amazon Ember"/>
                <a:ea typeface="Amazon Ember"/>
                <a:cs typeface="Amazon Ember"/>
              </a:rPr>
              <a:t>Lecture 5</a:t>
            </a:r>
          </a:p>
          <a:p>
            <a:pPr marL="1270000" lvl="1" indent="-635000" algn="l">
              <a:spcBef>
                <a:spcPts val="1000"/>
              </a:spcBef>
              <a:buSzPct val="125000"/>
              <a:buFontTx/>
              <a:buChar char="•"/>
              <a:defRPr sz="3400" b="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pPr>
            <a:r>
              <a:rPr sz="3400" b="0" dirty="0">
                <a:solidFill>
                  <a:srgbClr val="373737">
                    <a:alpha val="40392"/>
                  </a:srgbClr>
                </a:solidFill>
                <a:latin typeface="Amazon Ember"/>
                <a:ea typeface="Amazon Ember"/>
                <a:cs typeface="Amazon Ember"/>
              </a:rPr>
              <a:t>Multi-armed Bandits</a:t>
            </a:r>
          </a:p>
          <a:p>
            <a:pPr algn="l">
              <a:spcBef>
                <a:spcPts val="1000"/>
              </a:spcBef>
              <a:defRPr b="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CFFAE6-0309-CF40-B207-E1ECBB3A3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Value Function Approx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Value Function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3" name="Monte Carlo Target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en-US" dirty="0"/>
                  <a:t>Monte Carlo Target</a:t>
                </a:r>
              </a:p>
              <a:p>
                <a:pPr lvl="1"/>
                <a:r>
                  <a:rPr lang="en-US" dirty="0"/>
                  <a:t>An approximated value for the target can be obtained through a direct interaction with the environment</a:t>
                </a:r>
              </a:p>
              <a:p>
                <a:pPr lvl="1"/>
                <a:r>
                  <a:rPr lang="en-US" dirty="0"/>
                  <a:t>We can generate an episode and update the target function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sz="42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42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ar-AE" sz="42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∼</m:t>
                        </m:r>
                      </m:sup>
                    </m:sSup>
                    <m:r>
                      <a:rPr lang="ar-AE" sz="42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 sz="42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ar-AE" sz="42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ar-AE" dirty="0"/>
                  <a:t> </a:t>
                </a:r>
                <a:r>
                  <a:rPr lang="en-US" dirty="0"/>
                  <a:t>based on the states encountered along the way</a:t>
                </a:r>
              </a:p>
              <a:p>
                <a:pPr lvl="1"/>
                <a:r>
                  <a:rPr lang="en-US" dirty="0"/>
                  <a:t>The estimation of the optimal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32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ar-AE" sz="3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ar-AE" sz="3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 sz="32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ar-AE" sz="3200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ar-AE" dirty="0"/>
                      <m:t> </m:t>
                    </m:r>
                  </m:oMath>
                </a14:m>
                <a:r>
                  <a:rPr lang="ar-AE" dirty="0"/>
                  <a:t> </a:t>
                </a:r>
                <a:r>
                  <a:rPr lang="en-US" dirty="0"/>
                  <a:t>is unbiased because</a:t>
                </a:r>
              </a:p>
              <a:p>
                <a:pPr lvl="1"/>
                <a:endParaRPr lang="en-US" dirty="0"/>
              </a:p>
              <a:p>
                <a:pPr marL="6350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ar-A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ar-A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</m:sup>
                          </m:sSup>
                          <m:r>
                            <a:rPr lang="ar-A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ar-A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ar-A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ar-AE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3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ar-AE" sz="36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ar-AE" sz="3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ar-AE" sz="3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So the prediction is guaranteed to converge.</a:t>
                </a:r>
              </a:p>
              <a:p>
                <a:pPr marL="635000" lvl="1" indent="0">
                  <a:buNone/>
                </a:pPr>
                <a:endParaRPr lang="en-US" dirty="0"/>
              </a:p>
              <a:p>
                <a:pPr lvl="1"/>
                <a:endParaRPr dirty="0"/>
              </a:p>
            </p:txBody>
          </p:sp>
        </mc:Choice>
        <mc:Fallback xmlns="">
          <p:sp>
            <p:nvSpPr>
              <p:cNvPr id="343" name="Monte Carlo Target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027" t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Value Function Approx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Value Function Approximation</a:t>
            </a:r>
          </a:p>
        </p:txBody>
      </p:sp>
      <p:sp>
        <p:nvSpPr>
          <p:cNvPr id="343" name="Monte Carlo Targe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Bootstrapping Target</a:t>
            </a:r>
          </a:p>
          <a:p>
            <a:pPr lvl="1"/>
            <a:r>
              <a:rPr dirty="0"/>
              <a:t>We do not have to complete an episode for getting an estimation of the target</a:t>
            </a:r>
          </a:p>
          <a:p>
            <a:pPr lvl="1"/>
            <a:r>
              <a:rPr dirty="0"/>
              <a:t>We can directly update the approximator parameters after each visit</a:t>
            </a:r>
          </a:p>
          <a:p>
            <a:pPr lvl="1"/>
            <a:r>
              <a:rPr dirty="0"/>
              <a:t>The simplest form of bootstrapping target is the one based on TD(0)</a:t>
            </a:r>
            <a:r>
              <a:rPr lang="en-US" dirty="0"/>
              <a:t>:</a:t>
            </a:r>
            <a:endParaRPr dirty="0"/>
          </a:p>
          <a:p>
            <a:pPr>
              <a:defRPr b="0">
                <a:solidFill>
                  <a:srgbClr val="373737"/>
                </a:solidFill>
              </a:defRPr>
            </a:pPr>
            <a:endParaRPr dirty="0"/>
          </a:p>
          <a:p>
            <a:pPr>
              <a:defRPr b="0">
                <a:solidFill>
                  <a:srgbClr val="373737"/>
                </a:solidFill>
              </a:defRPr>
            </a:pPr>
            <a:endParaRPr lang="en-US" dirty="0"/>
          </a:p>
          <a:p>
            <a:pPr>
              <a:defRPr b="0">
                <a:solidFill>
                  <a:srgbClr val="373737"/>
                </a:solidFill>
              </a:defRPr>
            </a:pPr>
            <a:endParaRPr lang="en-US" dirty="0"/>
          </a:p>
          <a:p>
            <a:pPr>
              <a:defRPr b="0">
                <a:solidFill>
                  <a:srgbClr val="373737"/>
                </a:solidFill>
              </a:defRPr>
            </a:pPr>
            <a:r>
              <a:rPr dirty="0"/>
              <a:t>We are going to explore both for the simpler case of a linear approximator</a:t>
            </a:r>
          </a:p>
        </p:txBody>
      </p:sp>
      <p:sp>
        <p:nvSpPr>
          <p:cNvPr id="3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621788-4A20-B84C-8818-A9E73A3CF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189" y="5709023"/>
            <a:ext cx="11926116" cy="90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09465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Linear &amp; High-Order Approxima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0065">
              <a:defRPr sz="10080">
                <a:effectLst>
                  <a:outerShdw blurRad="16002" dist="16002" dir="7800000" rotWithShape="0">
                    <a:srgbClr val="E9E9E9"/>
                  </a:outerShdw>
                </a:effectLst>
              </a:defRPr>
            </a:lvl1pPr>
          </a:lstStyle>
          <a:p>
            <a:r>
              <a:t>Linear &amp; High-Order Approximators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Linear Approxima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Linear Approximator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9" name="In principle all the supervised learning techniques could be used in function approximation*…"/>
              <p:cNvSpPr txBox="1">
                <a:spLocks noGrp="1"/>
              </p:cNvSpPr>
              <p:nvPr>
                <p:ph type="body" sz="half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dirty="0"/>
                  <a:t>In principle all the supervised learning techniques could be used in function approximation*</a:t>
                </a:r>
              </a:p>
              <a:p>
                <a:r>
                  <a:rPr dirty="0"/>
                  <a:t>The vector </a:t>
                </a:r>
                <a14:m>
                  <m:oMath xmlns:m="http://schemas.openxmlformats.org/officeDocument/2006/math">
                    <m:r>
                      <a:rPr sz="45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dirty="0"/>
                  <a:t> may be the set of connection </a:t>
                </a:r>
                <a:r>
                  <a:rPr b="1" dirty="0"/>
                  <a:t>weights</a:t>
                </a:r>
                <a:r>
                  <a:rPr dirty="0"/>
                  <a:t> of a neural network or the split points and leaf values of a decision tree</a:t>
                </a:r>
              </a:p>
              <a:p>
                <a:r>
                  <a:rPr dirty="0"/>
                  <a:t>Our black box will be the simplest case of linear combinations here</a:t>
                </a:r>
              </a:p>
            </p:txBody>
          </p:sp>
        </mc:Choice>
        <mc:Fallback xmlns="">
          <p:sp>
            <p:nvSpPr>
              <p:cNvPr id="349" name="In principle all the supervised learning techniques could be used in function approximation*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2959" t="-3442" r="-2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pic>
        <p:nvPicPr>
          <p:cNvPr id="351" name="Screen Shot 2019-12-16 at 3.35.51 PM.png" descr="Screen Shot 2019-12-16 at 3.35.51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6583" y="3450166"/>
            <a:ext cx="7036066" cy="5407026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* More sophisticated methods like Radial basis functions and neural networks are out of the scope of this course"/>
          <p:cNvSpPr txBox="1"/>
          <p:nvPr/>
        </p:nvSpPr>
        <p:spPr>
          <a:xfrm>
            <a:off x="3166533" y="10968831"/>
            <a:ext cx="1938528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rPr dirty="0"/>
              <a:t>* More sophisticated methods like Radial basis functions and neural networks are out of the scope of this course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" grpId="0" build="p" animBg="1"/>
      <p:bldP spid="35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Linear Approxima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Linear Approximator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5" name="How to build an approximator: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89100" y="2668058"/>
                <a:ext cx="21005800" cy="9181185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dirty="0"/>
                  <a:t>How to build an approximator:</a:t>
                </a:r>
              </a:p>
              <a:p>
                <a:pPr lvl="1"/>
                <a:r>
                  <a:rPr dirty="0"/>
                  <a:t>We model a state as a vector </a:t>
                </a:r>
                <a14:m>
                  <m:oMath xmlns:m="http://schemas.openxmlformats.org/officeDocument/2006/math">
                    <m:r>
                      <a:rPr sz="41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𝐱</m:t>
                    </m:r>
                    <m:r>
                      <a:rPr sz="41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41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1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sz="41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41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1" dirty="0"/>
                  <a:t>x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ar-AE" sz="4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ar-AE" sz="4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ar-AE" dirty="0"/>
                  <a:t> </a:t>
                </a:r>
                <a:r>
                  <a:rPr lang="en-US" dirty="0"/>
                  <a:t>contains the current state values at time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b="1" dirty="0"/>
              </a:p>
              <a:p>
                <a:pPr lvl="1"/>
                <a:r>
                  <a:rPr dirty="0"/>
                  <a:t>These values are our </a:t>
                </a:r>
                <a:r>
                  <a:rPr b="1" dirty="0">
                    <a:solidFill>
                      <a:srgbClr val="FF9900"/>
                    </a:solidFill>
                  </a:rPr>
                  <a:t>features</a:t>
                </a:r>
              </a:p>
              <a:p>
                <a:pPr lvl="1"/>
                <a:r>
                  <a:rPr dirty="0"/>
                  <a:t>Possible features:</a:t>
                </a:r>
              </a:p>
              <a:p>
                <a:pPr lvl="2"/>
                <a:r>
                  <a:rPr dirty="0"/>
                  <a:t>The position of a robot</a:t>
                </a:r>
              </a:p>
              <a:p>
                <a:pPr lvl="2"/>
                <a:r>
                  <a:rPr dirty="0"/>
                  <a:t>The angular position and speed of an inverted pendulum</a:t>
                </a:r>
              </a:p>
              <a:p>
                <a:pPr lvl="2"/>
                <a:r>
                  <a:rPr dirty="0"/>
                  <a:t>Configurations of the stones in a Go game, </a:t>
                </a:r>
                <a:r>
                  <a:rPr dirty="0" err="1"/>
                  <a:t>etc</a:t>
                </a:r>
                <a:endParaRPr lang="en-US" dirty="0"/>
              </a:p>
              <a:p>
                <a:pPr lvl="1"/>
                <a:r>
                  <a:rPr lang="en-US" b="1" dirty="0"/>
                  <a:t>w </a:t>
                </a:r>
                <a:r>
                  <a:rPr lang="en-US" dirty="0"/>
                  <a:t>is the vector of </a:t>
                </a:r>
                <a:r>
                  <a:rPr lang="en-US" b="1" dirty="0">
                    <a:solidFill>
                      <a:srgbClr val="FF9900"/>
                    </a:solidFill>
                  </a:rPr>
                  <a:t>weights</a:t>
                </a:r>
                <a:r>
                  <a:rPr lang="en-US" dirty="0"/>
                  <a:t> (or parameters) for our linear approximator, having the same number of elements of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ar-AE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ar-AE" sz="4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ar-AE" sz="4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b="1" dirty="0"/>
              </a:p>
            </p:txBody>
          </p:sp>
        </mc:Choice>
        <mc:Fallback xmlns="">
          <p:sp>
            <p:nvSpPr>
              <p:cNvPr id="355" name="How to build an approximator: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89100" y="2668058"/>
                <a:ext cx="21005800" cy="9181185"/>
              </a:xfrm>
              <a:prstGeom prst="rect">
                <a:avLst/>
              </a:prstGeom>
              <a:blipFill>
                <a:blip r:embed="rId3"/>
                <a:stretch>
                  <a:fillRect l="-1027" t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4E0291-D719-114B-9612-70D3E07D1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6062" y="2439457"/>
            <a:ext cx="1941095" cy="97054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1" name="How to build an approximator: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89100" y="2668058"/>
                <a:ext cx="21005800" cy="9181185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dirty="0"/>
                  <a:t>How to build an approximator:</a:t>
                </a:r>
              </a:p>
              <a:p>
                <a:pPr lvl="1"/>
                <a:r>
                  <a:rPr dirty="0"/>
                  <a:t>Our linear approximator is:</a:t>
                </a:r>
              </a:p>
              <a:p>
                <a:pPr marL="0" lvl="1" indent="0" algn="ctr">
                  <a:buSzTx/>
                  <a:buNone/>
                </a:pPr>
                <a:endParaRPr lang="en-US" dirty="0"/>
              </a:p>
              <a:p>
                <a:pPr marL="0" lvl="1" indent="0" algn="ctr">
                  <a:buSzTx/>
                  <a:buNone/>
                </a:pPr>
                <a:r>
                  <a:rPr dirty="0"/>
                  <a:t>Where </a:t>
                </a:r>
                <a14:m>
                  <m:oMath xmlns:m="http://schemas.openxmlformats.org/officeDocument/2006/math">
                    <m:r>
                      <a:rPr sz="35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dirty="0"/>
                  <a:t> is the total number of features</a:t>
                </a:r>
              </a:p>
              <a:p>
                <a:pPr lvl="1"/>
                <a:endParaRPr dirty="0"/>
              </a:p>
              <a:p>
                <a:pPr lvl="1"/>
                <a:r>
                  <a:rPr dirty="0"/>
                  <a:t>Or, in linear algebra notation:</a:t>
                </a:r>
              </a:p>
              <a:p>
                <a:pPr lvl="1"/>
                <a:endParaRPr dirty="0"/>
              </a:p>
              <a:p>
                <a:pPr lvl="1"/>
                <a:r>
                  <a:rPr dirty="0"/>
                  <a:t>Our error measure:</a:t>
                </a:r>
              </a:p>
            </p:txBody>
          </p:sp>
        </mc:Choice>
        <mc:Fallback xmlns="">
          <p:sp>
            <p:nvSpPr>
              <p:cNvPr id="361" name="How to build an approximator: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89100" y="2668058"/>
                <a:ext cx="21005800" cy="9181185"/>
              </a:xfrm>
              <a:prstGeom prst="rect">
                <a:avLst/>
              </a:prstGeom>
              <a:blipFill>
                <a:blip r:embed="rId3"/>
                <a:stretch>
                  <a:fillRect l="-1027" t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8" name="Rectangle"/>
          <p:cNvSpPr/>
          <p:nvPr/>
        </p:nvSpPr>
        <p:spPr>
          <a:xfrm>
            <a:off x="8310232" y="8003869"/>
            <a:ext cx="7851775" cy="1638963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59" name="Rectangle"/>
          <p:cNvSpPr/>
          <p:nvPr/>
        </p:nvSpPr>
        <p:spPr>
          <a:xfrm>
            <a:off x="10340445" y="6237046"/>
            <a:ext cx="3703109" cy="920553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0" name="Rectangle"/>
          <p:cNvSpPr/>
          <p:nvPr/>
        </p:nvSpPr>
        <p:spPr>
          <a:xfrm>
            <a:off x="8527917" y="3577778"/>
            <a:ext cx="7518004" cy="1019771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2" name="Linear Approxima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Linear Approximator</a:t>
            </a:r>
          </a:p>
        </p:txBody>
      </p:sp>
      <p:sp>
        <p:nvSpPr>
          <p:cNvPr id="3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5629F7-05D2-C74A-9050-D9D0A0E39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4170" y="3535464"/>
            <a:ext cx="9492884" cy="10375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368DD7-C59C-4743-A785-C701BCE3BE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6386" y="6286029"/>
            <a:ext cx="4488586" cy="8715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76ADE6-8F37-1D47-93C7-72483DF7A6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8361" y="7969108"/>
            <a:ext cx="9053975" cy="170018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utting Everything Together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Putting Everything Together</a:t>
            </a:r>
          </a:p>
          <a:p>
            <a:pPr lvl="1"/>
            <a:r>
              <a:rPr dirty="0"/>
              <a:t>From our general update rule:</a:t>
            </a:r>
          </a:p>
          <a:p>
            <a:pPr lvl="1"/>
            <a:endParaRPr dirty="0"/>
          </a:p>
          <a:p>
            <a:pPr lvl="1"/>
            <a:r>
              <a:rPr dirty="0"/>
              <a:t>Using our linear </a:t>
            </a:r>
            <a:r>
              <a:rPr lang="en-US" dirty="0"/>
              <a:t>approximator</a:t>
            </a:r>
            <a:r>
              <a:rPr dirty="0"/>
              <a:t>:</a:t>
            </a:r>
          </a:p>
          <a:p>
            <a:pPr lvl="1"/>
            <a:endParaRPr dirty="0"/>
          </a:p>
          <a:p>
            <a:pPr lvl="1"/>
            <a:r>
              <a:rPr dirty="0"/>
              <a:t>And defining the target from TD(0) as follows:</a:t>
            </a:r>
          </a:p>
          <a:p>
            <a:pPr lvl="1"/>
            <a:endParaRPr dirty="0"/>
          </a:p>
          <a:p>
            <a:pPr lvl="1"/>
            <a:r>
              <a:rPr dirty="0"/>
              <a:t>We can define the update rule, just introducing the reward and the discount factor:</a:t>
            </a:r>
          </a:p>
        </p:txBody>
      </p:sp>
      <p:sp>
        <p:nvSpPr>
          <p:cNvPr id="370" name="Linear Approxima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Linear Approximator</a:t>
            </a:r>
          </a:p>
        </p:txBody>
      </p:sp>
      <p:sp>
        <p:nvSpPr>
          <p:cNvPr id="3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2ECCD5-13C7-974E-899D-1F6F9C525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5975" y="5197643"/>
            <a:ext cx="3297519" cy="7168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3A1EFC-77A0-6542-804F-98BB761592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6894" y="6584949"/>
            <a:ext cx="3785869" cy="7168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819106-EC89-B143-A1E5-1E1F0CC751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6078" y="7972254"/>
            <a:ext cx="10456630" cy="8899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D14673-71E9-CF49-A993-A69835AE23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963" y="3952267"/>
            <a:ext cx="8704631" cy="71685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How to build an approximator:…"/>
          <p:cNvSpPr txBox="1">
            <a:spLocks noGrp="1"/>
          </p:cNvSpPr>
          <p:nvPr>
            <p:ph type="body" idx="1"/>
          </p:nvPr>
        </p:nvSpPr>
        <p:spPr>
          <a:xfrm>
            <a:off x="1689100" y="2668058"/>
            <a:ext cx="21005800" cy="9181185"/>
          </a:xfrm>
          <a:prstGeom prst="rect">
            <a:avLst/>
          </a:prstGeom>
        </p:spPr>
        <p:txBody>
          <a:bodyPr/>
          <a:lstStyle/>
          <a:p>
            <a:r>
              <a:rPr dirty="0"/>
              <a:t>How to build an approximator:</a:t>
            </a:r>
          </a:p>
          <a:p>
            <a:pPr lvl="1"/>
            <a:r>
              <a:rPr dirty="0"/>
              <a:t>The last piece: </a:t>
            </a:r>
          </a:p>
          <a:p>
            <a:pPr marL="0" lvl="1" indent="2032000">
              <a:buSzTx/>
              <a:buNone/>
            </a:pPr>
            <a:r>
              <a:rPr dirty="0"/>
              <a:t>The Gradient</a:t>
            </a:r>
          </a:p>
          <a:p>
            <a:pPr marL="1084791" lvl="1" indent="-449791"/>
            <a:endParaRPr dirty="0"/>
          </a:p>
          <a:p>
            <a:pPr marL="1084791" lvl="1" indent="-449791"/>
            <a:endParaRPr lang="en-US" dirty="0"/>
          </a:p>
          <a:p>
            <a:pPr marL="1084791" lvl="1" indent="-449791"/>
            <a:endParaRPr lang="en-US" dirty="0"/>
          </a:p>
          <a:p>
            <a:pPr marL="1084791" lvl="1" indent="-449791"/>
            <a:endParaRPr lang="en-US" dirty="0"/>
          </a:p>
          <a:p>
            <a:pPr marL="1084791" lvl="1" indent="-449791"/>
            <a:r>
              <a:rPr dirty="0"/>
              <a:t>Rewriting the update rule:</a:t>
            </a:r>
          </a:p>
          <a:p>
            <a:pPr marL="0" lvl="1" indent="2032000">
              <a:buSzTx/>
              <a:buNone/>
            </a:pPr>
            <a:endParaRPr dirty="0"/>
          </a:p>
          <a:p>
            <a:pPr marL="1084791" lvl="1" indent="-449791"/>
            <a:r>
              <a:rPr dirty="0"/>
              <a:t>Update = </a:t>
            </a:r>
            <a:r>
              <a:rPr b="1" dirty="0">
                <a:solidFill>
                  <a:srgbClr val="005493"/>
                </a:solidFill>
              </a:rPr>
              <a:t>step-size</a:t>
            </a:r>
            <a:r>
              <a:rPr dirty="0"/>
              <a:t> x </a:t>
            </a:r>
            <a:r>
              <a:rPr b="1" dirty="0">
                <a:solidFill>
                  <a:srgbClr val="FF2600"/>
                </a:solidFill>
              </a:rPr>
              <a:t>prediction error</a:t>
            </a:r>
            <a:r>
              <a:rPr dirty="0"/>
              <a:t> x </a:t>
            </a:r>
            <a:r>
              <a:rPr b="1" dirty="0">
                <a:solidFill>
                  <a:srgbClr val="FF40FF"/>
                </a:solidFill>
              </a:rPr>
              <a:t>feature value</a:t>
            </a:r>
          </a:p>
        </p:txBody>
      </p:sp>
      <p:sp>
        <p:nvSpPr>
          <p:cNvPr id="374" name="Linear Approxima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Linear Approximator</a:t>
            </a:r>
          </a:p>
        </p:txBody>
      </p:sp>
      <p:sp>
        <p:nvSpPr>
          <p:cNvPr id="3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3C7621-6B20-F04D-9769-FBF8C0F38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062" y="2439457"/>
            <a:ext cx="1941095" cy="9705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B25D2A-6BCF-DB42-AD66-9F1041B81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410" y="3982786"/>
            <a:ext cx="7861007" cy="13351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1EEF42-E34E-C847-99B1-5350CC90C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6410" y="7791721"/>
            <a:ext cx="8300532" cy="7419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FC27AD-DE42-B74C-9873-F39CE152BD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6410" y="5317957"/>
            <a:ext cx="9505985" cy="149431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High-order Approxima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High-order Approximators</a:t>
            </a:r>
          </a:p>
        </p:txBody>
      </p:sp>
      <p:sp>
        <p:nvSpPr>
          <p:cNvPr id="378" name="Limitations of Linear Approximator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Limitations of Linear Approximators</a:t>
            </a:r>
          </a:p>
          <a:p>
            <a:pPr lvl="1"/>
            <a:r>
              <a:t>The linear case is appealing not only for its simplicity but also because it is guaranteed to converge</a:t>
            </a:r>
          </a:p>
          <a:p>
            <a:pPr lvl="1"/>
            <a:r>
              <a:t>However, it cannot represent complex relationships (interactions) between features!</a:t>
            </a:r>
          </a:p>
          <a:p>
            <a:pPr lvl="1"/>
            <a:r>
              <a:t>And they happens a lot in physical systems</a:t>
            </a:r>
          </a:p>
          <a:p>
            <a:pPr lvl="1"/>
            <a:r>
              <a:t>Example:</a:t>
            </a:r>
          </a:p>
          <a:p>
            <a:pPr lvl="2"/>
            <a:r>
              <a:t>The inverted pendulum angular position and velocity are tightly connected</a:t>
            </a:r>
          </a:p>
          <a:p>
            <a:pPr lvl="2"/>
            <a:r>
              <a:t>A high angular velocity may be either good or bad depending on the position of the pole</a:t>
            </a:r>
          </a:p>
        </p:txBody>
      </p:sp>
      <p:sp>
        <p:nvSpPr>
          <p:cNvPr id="3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pic>
        <p:nvPicPr>
          <p:cNvPr id="380" name="Screen Shot 2019-12-16 at 5.04.59 PM.png" descr="Screen Shot 2019-12-16 at 5.04.59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329" y="7823993"/>
            <a:ext cx="2580969" cy="228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Screen Shot 2019-12-16 at 5.05.38 PM.png" descr="Screen Shot 2019-12-16 at 5.05.38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5477" y="7823993"/>
            <a:ext cx="2748065" cy="228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High-order Approxima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High-order Approximators</a:t>
            </a:r>
          </a:p>
        </p:txBody>
      </p:sp>
      <p:sp>
        <p:nvSpPr>
          <p:cNvPr id="384" name="Exampl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Examples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635000" lvl="1" indent="0">
              <a:buNone/>
            </a:pPr>
            <a:r>
              <a:rPr lang="en-US" dirty="0"/>
              <a:t>		</a:t>
            </a:r>
          </a:p>
          <a:p>
            <a:pPr marL="635000" lvl="1" indent="0">
              <a:buNone/>
            </a:pPr>
            <a:r>
              <a:rPr dirty="0"/>
              <a:t>Choosing the right set of polynomials is not easy!</a:t>
            </a:r>
          </a:p>
          <a:p>
            <a:pPr lvl="1"/>
            <a:endParaRPr dirty="0"/>
          </a:p>
          <a:p>
            <a:r>
              <a:rPr dirty="0"/>
              <a:t>The bias-variance tradeoff</a:t>
            </a:r>
          </a:p>
          <a:p>
            <a:pPr lvl="1"/>
            <a:r>
              <a:rPr dirty="0"/>
              <a:t>A simple approximator like the linear one can miss the relevant relations between features and target, whereas a high order approximator can fail to generalize to new unseen states</a:t>
            </a:r>
          </a:p>
        </p:txBody>
      </p:sp>
      <p:sp>
        <p:nvSpPr>
          <p:cNvPr id="3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508E1E-87FB-4644-A27E-15038ADDD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693" y="3550984"/>
            <a:ext cx="14096109" cy="157446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ourse Agen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Lecture</a:t>
            </a:r>
            <a:r>
              <a:t> </a:t>
            </a:r>
            <a:r>
              <a:rPr lang="en-US"/>
              <a:t>Topics</a:t>
            </a:r>
            <a:endParaRPr dirty="0"/>
          </a:p>
        </p:txBody>
      </p:sp>
      <p:sp>
        <p:nvSpPr>
          <p:cNvPr id="227" name="Lecture 3…"/>
          <p:cNvSpPr txBox="1">
            <a:spLocks noGrp="1"/>
          </p:cNvSpPr>
          <p:nvPr>
            <p:ph type="body" sz="half" idx="1"/>
          </p:nvPr>
        </p:nvSpPr>
        <p:spPr>
          <a:xfrm>
            <a:off x="1689100" y="2756958"/>
            <a:ext cx="11994489" cy="9036514"/>
          </a:xfrm>
          <a:prstGeom prst="rect">
            <a:avLst/>
          </a:prstGeom>
        </p:spPr>
        <p:txBody>
          <a:bodyPr/>
          <a:lstStyle/>
          <a:p>
            <a:r>
              <a:t>Lecture 3</a:t>
            </a:r>
          </a:p>
          <a:p>
            <a:pPr lvl="1"/>
            <a:r>
              <a:t>Approximator Methodology Elements</a:t>
            </a:r>
          </a:p>
          <a:p>
            <a:pPr lvl="1"/>
            <a:r>
              <a:t>Function Approximation Intuition</a:t>
            </a:r>
          </a:p>
          <a:p>
            <a:pPr lvl="1"/>
            <a:r>
              <a:t>Value Function Approximation</a:t>
            </a:r>
          </a:p>
          <a:p>
            <a:pPr lvl="1"/>
            <a:r>
              <a:t>Linear Approximator</a:t>
            </a:r>
          </a:p>
          <a:p>
            <a:pPr lvl="1"/>
            <a:r>
              <a:t>High-order Approximators</a:t>
            </a:r>
          </a:p>
          <a:p>
            <a:pPr lvl="1"/>
            <a:r>
              <a:t>Monte Carlo with Value Function Approximation</a:t>
            </a:r>
          </a:p>
          <a:p>
            <a:pPr lvl="1"/>
            <a:r>
              <a:t>TD Learning with Value Function Approximation</a:t>
            </a:r>
          </a:p>
          <a:p>
            <a:pPr lvl="1"/>
            <a:r>
              <a:t>Action Value Function Approximation</a:t>
            </a:r>
          </a:p>
        </p:txBody>
      </p:sp>
      <p:sp>
        <p:nvSpPr>
          <p:cNvPr id="2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292914" cy="4572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Linear Approximator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Linear Approximator Example</a:t>
            </a:r>
          </a:p>
        </p:txBody>
      </p:sp>
      <p:sp>
        <p:nvSpPr>
          <p:cNvPr id="388" name="Robot Boolean Gridworld (and the bias)…"/>
          <p:cNvSpPr txBox="1">
            <a:spLocks noGrp="1"/>
          </p:cNvSpPr>
          <p:nvPr>
            <p:ph type="body" sz="half" idx="1"/>
          </p:nvPr>
        </p:nvSpPr>
        <p:spPr>
          <a:xfrm>
            <a:off x="1689100" y="2756958"/>
            <a:ext cx="10283098" cy="9873324"/>
          </a:xfrm>
          <a:prstGeom prst="rect">
            <a:avLst/>
          </a:prstGeom>
        </p:spPr>
        <p:txBody>
          <a:bodyPr/>
          <a:lstStyle/>
          <a:p>
            <a:r>
              <a:t>Robot Boolean Gridworld (and the bias)</a:t>
            </a:r>
          </a:p>
          <a:p>
            <a:pPr lvl="1"/>
            <a:r>
              <a:t>A square gridworld where charging stations (green cells) and stairs (red cells) are disposed in multiple locations</a:t>
            </a:r>
          </a:p>
          <a:p>
            <a:pPr lvl="1"/>
            <a:r>
              <a:t>The position of the positive and negative cells can vary giving rise to four worlds which are called: OR-world, AND-world, NAND-world, XOR-world</a:t>
            </a:r>
          </a:p>
          <a:p>
            <a:pPr lvl="1"/>
            <a:r>
              <a:t>The robot has four action available: forward, backward, left, right</a:t>
            </a:r>
          </a:p>
          <a:p>
            <a:pPr lvl="1"/>
            <a:r>
              <a:t>When an action is performed, with a probability of 0.2 it can lead to a wrong movement</a:t>
            </a:r>
          </a:p>
          <a:p>
            <a:pPr lvl="1"/>
            <a:r>
              <a:t>The reward is positive (+1.0) for green cells, negative (-1.0) for red cells, and null in all the other cases</a:t>
            </a:r>
          </a:p>
        </p:txBody>
      </p:sp>
      <p:sp>
        <p:nvSpPr>
          <p:cNvPr id="3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pic>
        <p:nvPicPr>
          <p:cNvPr id="390" name="Screen Shot 2019-12-17 at 11.37.14 AM.png" descr="Screen Shot 2019-12-17 at 11.37.14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9714" y="3874742"/>
            <a:ext cx="11202740" cy="34269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Linear Approximator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Linear Approximator Example</a:t>
            </a:r>
          </a:p>
        </p:txBody>
      </p:sp>
      <p:sp>
        <p:nvSpPr>
          <p:cNvPr id="393" name="Robot Boolean Gridworld (and the bias)…"/>
          <p:cNvSpPr txBox="1">
            <a:spLocks noGrp="1"/>
          </p:cNvSpPr>
          <p:nvPr>
            <p:ph type="body" sz="half" idx="1"/>
          </p:nvPr>
        </p:nvSpPr>
        <p:spPr>
          <a:xfrm>
            <a:off x="1689100" y="2756958"/>
            <a:ext cx="10283098" cy="9873324"/>
          </a:xfrm>
          <a:prstGeom prst="rect">
            <a:avLst/>
          </a:prstGeom>
        </p:spPr>
        <p:txBody>
          <a:bodyPr/>
          <a:lstStyle/>
          <a:p>
            <a:r>
              <a:t>Robot Boolean Gridworld (and the bias)</a:t>
            </a:r>
          </a:p>
          <a:p>
            <a:pPr lvl="1"/>
            <a:r>
              <a:t>It’s called Boolean Gridworld because its patterns represents basic Boolean operations</a:t>
            </a:r>
          </a:p>
        </p:txBody>
      </p:sp>
      <p:sp>
        <p:nvSpPr>
          <p:cNvPr id="3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pic>
        <p:nvPicPr>
          <p:cNvPr id="395" name="Screen Shot 2019-12-17 at 11.37.14 AM.png" descr="Screen Shot 2019-12-17 at 11.37.14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9714" y="3874742"/>
            <a:ext cx="11202740" cy="3426902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96" name="Table"/>
          <p:cNvGraphicFramePr/>
          <p:nvPr/>
        </p:nvGraphicFramePr>
        <p:xfrm>
          <a:off x="4171370" y="5737321"/>
          <a:ext cx="6713028" cy="391259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118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88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88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88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88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88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61919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NAND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OR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XOR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66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94C27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7E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266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94C27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94C27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94C2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266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94C27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94C27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94C2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669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94C27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7E79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94C275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F7E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Screen Shot 2019-12-17 at 11.53.27 AM.png" descr="Screen Shot 2019-12-17 at 11.53.27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8675" y="3875983"/>
            <a:ext cx="11184818" cy="4376003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Linear Approximator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Linear Approximator Example</a:t>
            </a:r>
          </a:p>
        </p:txBody>
      </p:sp>
      <p:sp>
        <p:nvSpPr>
          <p:cNvPr id="400" name="Robot Boolean Gridworld (and the bias)…"/>
          <p:cNvSpPr txBox="1">
            <a:spLocks noGrp="1"/>
          </p:cNvSpPr>
          <p:nvPr>
            <p:ph type="body" sz="half" idx="1"/>
          </p:nvPr>
        </p:nvSpPr>
        <p:spPr>
          <a:xfrm>
            <a:off x="1689100" y="2756958"/>
            <a:ext cx="10283098" cy="9873324"/>
          </a:xfrm>
          <a:prstGeom prst="rect">
            <a:avLst/>
          </a:prstGeom>
        </p:spPr>
        <p:txBody>
          <a:bodyPr/>
          <a:lstStyle/>
          <a:p>
            <a:r>
              <a:t>Robot Boolean Gridworld (and the bias)</a:t>
            </a:r>
          </a:p>
          <a:p>
            <a:pPr lvl="1"/>
            <a:r>
              <a:t>A linear approximator to the boolean worlds, try to find a plane in a three-dimensional space which can discriminate between states with high utility (</a:t>
            </a:r>
            <a:r>
              <a:rPr>
                <a:solidFill>
                  <a:srgbClr val="009051"/>
                </a:solidFill>
              </a:rPr>
              <a:t>green cells</a:t>
            </a:r>
            <a:r>
              <a:t>) and states with low utility (</a:t>
            </a:r>
            <a:r>
              <a:rPr>
                <a:solidFill>
                  <a:srgbClr val="FF2600"/>
                </a:solidFill>
              </a:rPr>
              <a:t>red cells</a:t>
            </a:r>
            <a:r>
              <a:t>)</a:t>
            </a:r>
          </a:p>
        </p:txBody>
      </p:sp>
      <p:sp>
        <p:nvSpPr>
          <p:cNvPr id="4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Screen Shot 2019-12-17 at 11.53.27 AM.png" descr="Screen Shot 2019-12-17 at 11.53.27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8675" y="3875983"/>
            <a:ext cx="11184818" cy="4376003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Linear Approximator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Linear Approximator Example</a:t>
            </a:r>
          </a:p>
        </p:txBody>
      </p:sp>
      <p:sp>
        <p:nvSpPr>
          <p:cNvPr id="405" name="Robot Boolean Gridworld (and the bias)…"/>
          <p:cNvSpPr txBox="1">
            <a:spLocks noGrp="1"/>
          </p:cNvSpPr>
          <p:nvPr>
            <p:ph type="body" sz="half" idx="1"/>
          </p:nvPr>
        </p:nvSpPr>
        <p:spPr>
          <a:xfrm>
            <a:off x="1689100" y="2756958"/>
            <a:ext cx="10283098" cy="9873324"/>
          </a:xfrm>
          <a:prstGeom prst="rect">
            <a:avLst/>
          </a:prstGeom>
        </p:spPr>
        <p:txBody>
          <a:bodyPr/>
          <a:lstStyle/>
          <a:p>
            <a:r>
              <a:t>Robot Boolean Gridworld (and the bias)</a:t>
            </a:r>
          </a:p>
          <a:p>
            <a:pPr lvl="1"/>
            <a:r>
              <a:t>In the three-dimensional space:</a:t>
            </a:r>
          </a:p>
          <a:p>
            <a:pPr lvl="2"/>
            <a:r>
              <a:t>The x-axis is represented by the columns of the world</a:t>
            </a:r>
          </a:p>
          <a:p>
            <a:pPr lvl="2"/>
            <a:r>
              <a:t>The y-axis is represented by the rows</a:t>
            </a:r>
          </a:p>
          <a:p>
            <a:pPr lvl="2"/>
            <a:r>
              <a:t>The state-value is given by the z-axis</a:t>
            </a:r>
          </a:p>
        </p:txBody>
      </p:sp>
      <p:sp>
        <p:nvSpPr>
          <p:cNvPr id="4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Linear Approximator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Linear Approximator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" name="Robot Boolean Gridworld (and the bias)…"/>
              <p:cNvSpPr txBox="1">
                <a:spLocks noGrp="1"/>
              </p:cNvSpPr>
              <p:nvPr>
                <p:ph type="body" sz="half" idx="1"/>
              </p:nvPr>
            </p:nvSpPr>
            <p:spPr>
              <a:xfrm>
                <a:off x="1689100" y="2756958"/>
                <a:ext cx="10283098" cy="9873324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rPr dirty="0"/>
                  <a:t>Robot Boolean Gridworld (and the bias)</a:t>
                </a:r>
              </a:p>
              <a:p>
                <a:pPr lvl="1"/>
                <a:r>
                  <a:rPr dirty="0"/>
                  <a:t>During the gradient descent we are changing the weights, adjusting the inclination of the plane and the state-values associated to each state</a:t>
                </a:r>
              </a:p>
              <a:p>
                <a:pPr lvl="1"/>
                <a:r>
                  <a:rPr lang="en-US" dirty="0"/>
                  <a:t>By c</a:t>
                </a:r>
                <a:r>
                  <a:rPr dirty="0"/>
                  <a:t>hanging the coefficients associated to </a:t>
                </a:r>
                <a14:m>
                  <m:oMath xmlns:m="http://schemas.openxmlformats.org/officeDocument/2006/math">
                    <m:r>
                      <a:rPr sz="37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dirty="0"/>
                  <a:t> and </a:t>
                </a:r>
                <a14:m>
                  <m:oMath xmlns:m="http://schemas.openxmlformats.org/officeDocument/2006/math">
                    <m:r>
                      <a:rPr sz="39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dirty="0"/>
                  <a:t> you are changing the weights associated to those features and you are in fact moving the plane: </a:t>
                </a:r>
                <a14:m>
                  <m:oMath xmlns:m="http://schemas.openxmlformats.org/officeDocument/2006/math"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dirty="0"/>
              </a:p>
              <a:p>
                <a:pPr lvl="1"/>
                <a:r>
                  <a:rPr dirty="0"/>
                  <a:t>The surface of the plane is the state-value returned by the linear approximator. The utility should be -1 in proximity of a red cell, and +1 in proximity of a green cell</a:t>
                </a:r>
              </a:p>
            </p:txBody>
          </p:sp>
        </mc:Choice>
        <mc:Fallback xmlns="">
          <p:sp>
            <p:nvSpPr>
              <p:cNvPr id="410" name="Robot Boolean Gridworld (and the bias)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1689100" y="2756958"/>
                <a:ext cx="10283098" cy="9873324"/>
              </a:xfrm>
              <a:prstGeom prst="rect">
                <a:avLst/>
              </a:prstGeom>
              <a:blipFill>
                <a:blip r:embed="rId3"/>
                <a:stretch>
                  <a:fillRect l="-2096" t="-770" r="-2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D03A2C-778E-034B-9F9B-64905C36B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2370" y="3743442"/>
            <a:ext cx="6153150" cy="62291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Robot Boolean Gridworld (and the bias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Robot Boolean </a:t>
            </a:r>
            <a:r>
              <a:rPr dirty="0" err="1"/>
              <a:t>Gridworld</a:t>
            </a:r>
            <a:r>
              <a:rPr dirty="0"/>
              <a:t> (and the bias)</a:t>
            </a:r>
          </a:p>
          <a:p>
            <a:pPr marL="0" lvl="1" indent="0">
              <a:buSzTx/>
              <a:buNone/>
            </a:pPr>
            <a:r>
              <a:rPr dirty="0"/>
              <a:t>In assignment 3 you will implement this solution and will deal with two difficulties:</a:t>
            </a:r>
          </a:p>
          <a:p>
            <a:pPr marL="2296583" lvl="2" indent="-518583">
              <a:buSzPct val="100000"/>
              <a:buAutoNum type="arabicPeriod"/>
            </a:pPr>
            <a:r>
              <a:rPr dirty="0"/>
              <a:t>For the AND and NAND world we seem to have a problem that can be solved using a </a:t>
            </a:r>
            <a:r>
              <a:rPr b="1" dirty="0">
                <a:solidFill>
                  <a:srgbClr val="0433FF"/>
                </a:solidFill>
              </a:rPr>
              <a:t>bias term</a:t>
            </a:r>
          </a:p>
          <a:p>
            <a:pPr marL="0" lvl="2" indent="0">
              <a:buSzTx/>
              <a:buNone/>
            </a:pPr>
            <a:endParaRPr b="1" dirty="0">
              <a:solidFill>
                <a:srgbClr val="0433FF"/>
              </a:solidFill>
            </a:endParaRPr>
          </a:p>
          <a:p>
            <a:pPr marL="3185583" lvl="3" indent="-518583">
              <a:buSzPct val="100000"/>
              <a:buAutoNum type="arabicPeriod"/>
              <a:defRPr>
                <a:solidFill>
                  <a:srgbClr val="000000"/>
                </a:solidFill>
              </a:defRPr>
            </a:pPr>
            <a:endParaRPr b="1" dirty="0">
              <a:solidFill>
                <a:srgbClr val="0433FF"/>
              </a:solidFill>
            </a:endParaRPr>
          </a:p>
          <a:p>
            <a:pPr marL="2296583" lvl="2" indent="-518583">
              <a:buSzPct val="100000"/>
              <a:buAutoNum type="arabicPeriod" startAt="2"/>
            </a:pPr>
            <a:r>
              <a:rPr dirty="0"/>
              <a:t>Still, the XOR world have another kind of problem that can be solved using a </a:t>
            </a:r>
            <a:r>
              <a:rPr b="1" dirty="0">
                <a:solidFill>
                  <a:srgbClr val="0433FF"/>
                </a:solidFill>
              </a:rPr>
              <a:t>polynomial approach</a:t>
            </a:r>
          </a:p>
          <a:p>
            <a:pPr marL="0" lvl="3" indent="0" algn="ctr">
              <a:buSzTx/>
              <a:buNone/>
              <a:defRPr>
                <a:solidFill>
                  <a:srgbClr val="000000"/>
                </a:solidFill>
              </a:defRPr>
            </a:pPr>
            <a:endParaRPr b="1" dirty="0">
              <a:solidFill>
                <a:srgbClr val="0433FF"/>
              </a:solidFill>
            </a:endParaRPr>
          </a:p>
          <a:p>
            <a:pPr marL="0" lvl="3" indent="0" algn="ctr">
              <a:buSzTx/>
              <a:buNone/>
              <a:defRPr>
                <a:solidFill>
                  <a:srgbClr val="000000"/>
                </a:solidFill>
              </a:defRPr>
            </a:pPr>
            <a:endParaRPr b="1" dirty="0">
              <a:solidFill>
                <a:srgbClr val="0433FF"/>
              </a:solidFill>
            </a:endParaRPr>
          </a:p>
          <a:p>
            <a:pPr lvl="2"/>
            <a:r>
              <a:rPr b="1" dirty="0"/>
              <a:t>You will learn about that in the assignment!</a:t>
            </a:r>
          </a:p>
        </p:txBody>
      </p:sp>
      <p:sp>
        <p:nvSpPr>
          <p:cNvPr id="415" name="Linear Approximator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Linear Approximator Example</a:t>
            </a:r>
          </a:p>
        </p:txBody>
      </p:sp>
      <p:sp>
        <p:nvSpPr>
          <p:cNvPr id="4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DDFCD8-EE5F-3640-97D4-E2F8E2E49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658" y="4753002"/>
            <a:ext cx="8060873" cy="8552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632ABD-D993-3D43-8C1C-E250B3CCE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5306" y="6430367"/>
            <a:ext cx="7473387" cy="85526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Linear &amp; High-Order Approxima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0065">
              <a:defRPr sz="10080">
                <a:effectLst>
                  <a:outerShdw blurRad="16002" dist="16002" dir="7800000" rotWithShape="0">
                    <a:srgbClr val="E9E9E9"/>
                  </a:outerShdw>
                </a:effectLst>
              </a:defRPr>
            </a:lvl1pPr>
          </a:lstStyle>
          <a:p>
            <a:r>
              <a:rPr lang="en-US" dirty="0"/>
              <a:t>Generalization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3099432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Almost There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Almost There</a:t>
            </a:r>
            <a:r>
              <a:rPr lang="en-US" dirty="0"/>
              <a:t> for Function Approximation </a:t>
            </a:r>
            <a:r>
              <a:rPr dirty="0"/>
              <a:t>…</a:t>
            </a:r>
          </a:p>
        </p:txBody>
      </p:sp>
      <p:sp>
        <p:nvSpPr>
          <p:cNvPr id="420" name="So far we have assumed true value function  , given by a supervisor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So far we have</a:t>
            </a:r>
            <a:r>
              <a:rPr dirty="0"/>
              <a:t> explored a discrete space using the Boolean Gridworld</a:t>
            </a:r>
          </a:p>
          <a:p>
            <a:r>
              <a:rPr dirty="0"/>
              <a:t>But, most RL real problems have a continuous space environment</a:t>
            </a:r>
          </a:p>
          <a:p>
            <a:r>
              <a:rPr dirty="0"/>
              <a:t>Now we are going to explore two methods with approximation for continuous space:</a:t>
            </a:r>
          </a:p>
          <a:p>
            <a:pPr lvl="1"/>
            <a:r>
              <a:rPr dirty="0"/>
              <a:t>We will </a:t>
            </a:r>
            <a:r>
              <a:t>introduce the </a:t>
            </a:r>
            <a:r>
              <a:rPr dirty="0"/>
              <a:t>important concept of </a:t>
            </a:r>
            <a:r>
              <a:rPr b="1" dirty="0">
                <a:solidFill>
                  <a:srgbClr val="FF9900"/>
                </a:solidFill>
              </a:rPr>
              <a:t>generalization</a:t>
            </a:r>
          </a:p>
          <a:p>
            <a:pPr lvl="1"/>
            <a:r>
              <a:rPr dirty="0"/>
              <a:t>We will implement </a:t>
            </a:r>
            <a:r>
              <a:rPr b="1" dirty="0">
                <a:solidFill>
                  <a:srgbClr val="FF9900"/>
                </a:solidFill>
              </a:rPr>
              <a:t>MC learning</a:t>
            </a:r>
            <a:r>
              <a:rPr dirty="0"/>
              <a:t> and </a:t>
            </a:r>
            <a:r>
              <a:rPr b="1" dirty="0">
                <a:solidFill>
                  <a:srgbClr val="FF9900"/>
                </a:solidFill>
              </a:rPr>
              <a:t>TD(0) learning</a:t>
            </a:r>
            <a:endParaRPr b="1" dirty="0"/>
          </a:p>
          <a:p>
            <a:pPr lvl="1"/>
            <a:r>
              <a:rPr dirty="0"/>
              <a:t>We are going to use both to solve the classic </a:t>
            </a:r>
            <a:r>
              <a:rPr b="1" dirty="0">
                <a:solidFill>
                  <a:srgbClr val="FF9900"/>
                </a:solidFill>
              </a:rPr>
              <a:t>Mountain Car problem</a:t>
            </a:r>
          </a:p>
        </p:txBody>
      </p:sp>
      <p:sp>
        <p:nvSpPr>
          <p:cNvPr id="4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" grpId="0" build="p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The Idea of Generaliz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Idea of Generalization</a:t>
            </a:r>
          </a:p>
        </p:txBody>
      </p:sp>
      <p:sp>
        <p:nvSpPr>
          <p:cNvPr id="424" name="For discrete state space, theoretically an agent is able to experience every state and explore rewards on each of them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For discrete state space, theoretically an agent is able to experience every state and explore rewards on each of them</a:t>
            </a:r>
          </a:p>
          <a:p>
            <a:r>
              <a:rPr dirty="0"/>
              <a:t>W</a:t>
            </a:r>
            <a:r>
              <a:rPr lang="en-US" dirty="0"/>
              <a:t>ith</a:t>
            </a:r>
            <a:r>
              <a:rPr dirty="0"/>
              <a:t> the case being extended to continuous state space, to </a:t>
            </a:r>
            <a:r>
              <a:rPr b="1" dirty="0"/>
              <a:t>generalize the value function</a:t>
            </a:r>
            <a:r>
              <a:rPr dirty="0"/>
              <a:t>, we will need a representation of state</a:t>
            </a:r>
          </a:p>
          <a:p>
            <a:r>
              <a:rPr dirty="0"/>
              <a:t>Here the idea of supervised learning applies also, as we have seen for the linear approximation in the discrete Boolean gridworld example</a:t>
            </a:r>
          </a:p>
          <a:p>
            <a:r>
              <a:rPr dirty="0"/>
              <a:t>We are going to introduce the concepts of </a:t>
            </a:r>
            <a:r>
              <a:rPr b="1" dirty="0">
                <a:solidFill>
                  <a:srgbClr val="FF9900"/>
                </a:solidFill>
              </a:rPr>
              <a:t>state aggregation</a:t>
            </a:r>
            <a:r>
              <a:rPr b="1" dirty="0">
                <a:solidFill>
                  <a:srgbClr val="009051"/>
                </a:solidFill>
              </a:rPr>
              <a:t> </a:t>
            </a:r>
            <a:r>
              <a:rPr dirty="0"/>
              <a:t>and</a:t>
            </a:r>
            <a:r>
              <a:rPr b="1" dirty="0">
                <a:solidFill>
                  <a:srgbClr val="009051"/>
                </a:solidFill>
              </a:rPr>
              <a:t> </a:t>
            </a:r>
            <a:r>
              <a:rPr b="1" dirty="0">
                <a:solidFill>
                  <a:srgbClr val="FF9900"/>
                </a:solidFill>
              </a:rPr>
              <a:t>tile coding</a:t>
            </a:r>
            <a:r>
              <a:rPr dirty="0"/>
              <a:t>, related to</a:t>
            </a:r>
            <a:r>
              <a:rPr b="1" dirty="0">
                <a:solidFill>
                  <a:srgbClr val="009051"/>
                </a:solidFill>
              </a:rPr>
              <a:t> </a:t>
            </a:r>
            <a:r>
              <a:rPr b="1" dirty="0">
                <a:solidFill>
                  <a:srgbClr val="FF9900"/>
                </a:solidFill>
              </a:rPr>
              <a:t>generalization</a:t>
            </a:r>
          </a:p>
        </p:txBody>
      </p:sp>
      <p:sp>
        <p:nvSpPr>
          <p:cNvPr id="4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4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he Idea of Generaliz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Idea of Generalization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8" name="State Aggregation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en-US" dirty="0"/>
                  <a:t>State Aggregation</a:t>
                </a:r>
              </a:p>
              <a:p>
                <a:pPr lvl="1"/>
                <a:r>
                  <a:rPr lang="en-US" dirty="0"/>
                  <a:t>It is the simplest form of function approximation for continuous space</a:t>
                </a:r>
              </a:p>
              <a:p>
                <a:pPr lvl="1"/>
                <a:r>
                  <a:rPr lang="en-US" dirty="0"/>
                  <a:t>Suppose that we have a continuous state space in the range [1,10]</a:t>
                </a:r>
              </a:p>
              <a:p>
                <a:pPr lvl="1"/>
                <a:r>
                  <a:rPr lang="en-US" dirty="0"/>
                  <a:t>We define the value functions as:</a:t>
                </a:r>
              </a:p>
              <a:p>
                <a:pPr lvl="2"/>
                <a:r>
                  <a:rPr lang="en-US" i="1" dirty="0"/>
                  <a:t>V</a:t>
                </a:r>
                <a14:m>
                  <m:oMath xmlns:m="http://schemas.openxmlformats.org/officeDocument/2006/math">
                    <m:r>
                      <a:rPr lang="en-US" sz="33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3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33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ar-AE" sz="33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33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ar-AE" sz="33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3350" b="0" i="1" smtClean="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,    </m:t>
                        </m:r>
                      </m:sub>
                    </m:sSub>
                    <m:r>
                      <a:rPr lang="ar-AE" sz="33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ar-AE" sz="33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1≤</m:t>
                    </m:r>
                    <m:r>
                      <a:rPr lang="ar-AE" sz="33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ar-AE" sz="33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≤5</m:t>
                    </m:r>
                  </m:oMath>
                </a14:m>
                <a:endParaRPr lang="ar-AE" dirty="0"/>
              </a:p>
              <a:p>
                <a:pPr lvl="2"/>
                <a:r>
                  <a:rPr lang="en-US" i="1" dirty="0"/>
                  <a:t>V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3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sz="3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3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ar-AE" sz="3300" b="0" i="1" smtClean="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300" b="0" i="1" smtClean="0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ar-AE" sz="3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ar-AE" sz="3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5&lt;</m:t>
                    </m:r>
                    <m:r>
                      <a:rPr lang="ar-AE" sz="3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ar-AE" sz="3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≤10</m:t>
                    </m:r>
                  </m:oMath>
                </a14:m>
                <a:endParaRPr lang="ar-AE" dirty="0"/>
              </a:p>
              <a:p>
                <a:pPr lvl="2"/>
                <a:r>
                  <a:rPr lang="en-US" dirty="0"/>
                  <a:t>The advantage of state aggregation is that the derivative for state in each aggregated session is 1 and the value for that state is the corresponding weight</a:t>
                </a:r>
                <a:endParaRPr dirty="0"/>
              </a:p>
            </p:txBody>
          </p:sp>
        </mc:Choice>
        <mc:Fallback xmlns="">
          <p:sp>
            <p:nvSpPr>
              <p:cNvPr id="428" name="State Aggregation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027" t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ourse Agen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Demo Code</a:t>
            </a:r>
          </a:p>
        </p:txBody>
      </p:sp>
      <p:sp>
        <p:nvSpPr>
          <p:cNvPr id="227" name="Lecture 3…"/>
          <p:cNvSpPr txBox="1">
            <a:spLocks noGrp="1"/>
          </p:cNvSpPr>
          <p:nvPr>
            <p:ph type="body" sz="half" idx="1"/>
          </p:nvPr>
        </p:nvSpPr>
        <p:spPr>
          <a:xfrm>
            <a:off x="1689100" y="2756958"/>
            <a:ext cx="18954172" cy="9036514"/>
          </a:xfrm>
          <a:prstGeom prst="rect">
            <a:avLst/>
          </a:prstGeom>
        </p:spPr>
        <p:txBody>
          <a:bodyPr/>
          <a:lstStyle/>
          <a:p>
            <a:r>
              <a:rPr lang="en-US" b="0" dirty="0"/>
              <a:t>The DEMO notebook used for this lecture is available in your SageMaker instance, named as </a:t>
            </a:r>
            <a:r>
              <a:rPr lang="en-US" dirty="0">
                <a:solidFill>
                  <a:srgbClr val="FF9900"/>
                </a:solidFill>
              </a:rPr>
              <a:t>RL1_lecture_3_demo.ipynb</a:t>
            </a:r>
            <a:r>
              <a:rPr lang="en-US" b="0" dirty="0"/>
              <a:t>, into demos folder</a:t>
            </a:r>
          </a:p>
          <a:p>
            <a:r>
              <a:rPr lang="en-US" b="0" dirty="0"/>
              <a:t>You will find each DEMO code in the notebook index: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</a:rPr>
              <a:t>Gradient Descent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</a:rPr>
              <a:t>MC Approximator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</a:rPr>
              <a:t>Multiple Tiles for Multiple Features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</a:rPr>
              <a:t>TD(0) Approximator</a:t>
            </a:r>
            <a:endParaRPr b="0" dirty="0">
              <a:solidFill>
                <a:schemeClr val="tx1"/>
              </a:solidFill>
            </a:endParaRPr>
          </a:p>
        </p:txBody>
      </p:sp>
      <p:sp>
        <p:nvSpPr>
          <p:cNvPr id="2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292914" cy="4572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5400737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The Mountain Car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Mountain Car Problem</a:t>
            </a:r>
          </a:p>
        </p:txBody>
      </p:sp>
      <p:sp>
        <p:nvSpPr>
          <p:cNvPr id="436" name="The goal is to drive up the mountain on the right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The goal is to drive up the mountain on the right</a:t>
            </a:r>
          </a:p>
          <a:p>
            <a:r>
              <a:rPr dirty="0"/>
              <a:t>The only way to succeed is to drive back and forth to build up momentum</a:t>
            </a:r>
          </a:p>
          <a:p>
            <a:r>
              <a:rPr dirty="0"/>
              <a:t>The car’s state, at any point in time, is given by a vector containing its horizontal </a:t>
            </a:r>
            <a:r>
              <a:rPr b="1" dirty="0"/>
              <a:t>position</a:t>
            </a:r>
            <a:r>
              <a:rPr dirty="0"/>
              <a:t> and </a:t>
            </a:r>
            <a:r>
              <a:rPr b="1" dirty="0"/>
              <a:t>velocity</a:t>
            </a:r>
          </a:p>
          <a:p>
            <a:r>
              <a:rPr dirty="0"/>
              <a:t>Starting state</a:t>
            </a:r>
          </a:p>
          <a:p>
            <a:pPr lvl="1"/>
            <a:r>
              <a:rPr dirty="0"/>
              <a:t>Stationary, at the Bottom of the valley</a:t>
            </a:r>
          </a:p>
        </p:txBody>
      </p:sp>
      <p:sp>
        <p:nvSpPr>
          <p:cNvPr id="4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  <p:pic>
        <p:nvPicPr>
          <p:cNvPr id="438" name="Screen Shot 2020-01-30 at 12.50.53 PM.png" descr="Screen Shot 2020-01-30 at 12.50.53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0973" y="3827221"/>
            <a:ext cx="11200222" cy="78874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6" grpId="0" build="p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The Mountain Car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Mountain Car Problem</a:t>
            </a:r>
          </a:p>
        </p:txBody>
      </p:sp>
      <p:sp>
        <p:nvSpPr>
          <p:cNvPr id="4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51</a:t>
            </a:fld>
            <a:endParaRPr/>
          </a:p>
        </p:txBody>
      </p:sp>
      <p:pic>
        <p:nvPicPr>
          <p:cNvPr id="442" name="Screen Shot 2020-01-30 at 12.58.33 PM.png" descr="Screen Shot 2020-01-30 at 12.58.33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766" y="3211277"/>
            <a:ext cx="4983778" cy="344118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3" name="Screen Shot 2020-01-30 at 12.58.00 PM.png" descr="Screen Shot 2020-01-30 at 12.58.00 PM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300462" y="7222134"/>
            <a:ext cx="7858899" cy="276383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4" name="Screen Shot 2020-01-30 at 12.50.53 PM.png" descr="Screen Shot 2020-01-30 at 12.50.53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0973" y="3827218"/>
            <a:ext cx="11200222" cy="78874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The Mountain Car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Mountain Car Problem</a:t>
            </a:r>
          </a:p>
        </p:txBody>
      </p:sp>
      <p:sp>
        <p:nvSpPr>
          <p:cNvPr id="447" name="For each step that the car does not reach the goal, located at position 0.5, the environment returns a reward of -1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For each step that the car does not reach the goal, located at position 0.5, the environment returns a reward of -1</a:t>
            </a:r>
          </a:p>
          <a:p>
            <a:r>
              <a:rPr dirty="0"/>
              <a:t>Each episode finishes if the car reach the goal or accumulate a sum of -200 negative rewards</a:t>
            </a:r>
          </a:p>
        </p:txBody>
      </p:sp>
      <p:sp>
        <p:nvSpPr>
          <p:cNvPr id="4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  <p:pic>
        <p:nvPicPr>
          <p:cNvPr id="6" name="Screen Shot 2020-01-30 at 12.50.53 PM.png" descr="Screen Shot 2020-01-30 at 12.50.53 PM.png">
            <a:extLst>
              <a:ext uri="{FF2B5EF4-FFF2-40B4-BE49-F238E27FC236}">
                <a16:creationId xmlns:a16="http://schemas.microsoft.com/office/drawing/2014/main" id="{AA38C9E3-432C-5A4C-9378-F8AAA1EE4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0973" y="3827218"/>
            <a:ext cx="11200222" cy="78874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7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The Mountain Car 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Mountain Car Problem</a:t>
            </a:r>
          </a:p>
        </p:txBody>
      </p:sp>
      <p:sp>
        <p:nvSpPr>
          <p:cNvPr id="452" name="Discretization with State Aggregation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Discretization with State Aggregation</a:t>
            </a:r>
          </a:p>
          <a:p>
            <a:pPr lvl="1"/>
            <a:r>
              <a:rPr dirty="0"/>
              <a:t>The Mountain car problem has two continue values to define a state:</a:t>
            </a:r>
          </a:p>
          <a:p>
            <a:pPr lvl="2"/>
            <a:r>
              <a:rPr dirty="0"/>
              <a:t>Position and velocity</a:t>
            </a:r>
          </a:p>
          <a:p>
            <a:pPr lvl="1"/>
            <a:r>
              <a:rPr dirty="0"/>
              <a:t>A simple approach is to just apply state aggregation over the state space</a:t>
            </a:r>
          </a:p>
          <a:p>
            <a:pPr lvl="2"/>
            <a:r>
              <a:rPr dirty="0"/>
              <a:t>We set up the bins, breaking position and velocity in  separated bins for each</a:t>
            </a:r>
            <a:r>
              <a:rPr lang="en-US" dirty="0"/>
              <a:t> (Ex. position)</a:t>
            </a:r>
            <a:endParaRPr dirty="0"/>
          </a:p>
        </p:txBody>
      </p:sp>
      <p:sp>
        <p:nvSpPr>
          <p:cNvPr id="4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  <p:pic>
        <p:nvPicPr>
          <p:cNvPr id="454" name="Screen Shot 2020-01-30 at 12.38.51 PM.png" descr="Screen Shot 2020-01-30 at 12.38.51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650" y="7696109"/>
            <a:ext cx="5129968" cy="15751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56" name="Screen Shot 2020-01-30 at 12.58.00 PM.png" descr="Screen Shot 2020-01-30 at 12.58.00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537" y="9596216"/>
            <a:ext cx="6500193" cy="228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Screen Shot 2020-01-30 at 12.50.53 PM.png" descr="Screen Shot 2020-01-30 at 12.50.53 PM.png">
            <a:extLst>
              <a:ext uri="{FF2B5EF4-FFF2-40B4-BE49-F238E27FC236}">
                <a16:creationId xmlns:a16="http://schemas.microsoft.com/office/drawing/2014/main" id="{30342979-57D2-C043-B335-B2BD0FB77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0973" y="3827218"/>
            <a:ext cx="11200222" cy="78874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Rectangle"/>
          <p:cNvSpPr/>
          <p:nvPr/>
        </p:nvSpPr>
        <p:spPr>
          <a:xfrm>
            <a:off x="7919375" y="6546188"/>
            <a:ext cx="8646849" cy="1841038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61" name="Rectangle"/>
          <p:cNvSpPr/>
          <p:nvPr/>
        </p:nvSpPr>
        <p:spPr>
          <a:xfrm>
            <a:off x="8694737" y="3801533"/>
            <a:ext cx="7101087" cy="1711723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62" name="Monte-Carlo with Value Function Approx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6600" dirty="0"/>
              <a:t>Monte-Carlo with Value Function Approximation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3" name="Linear Monte-Carlo Function Approximation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dirty="0"/>
                  <a:t>Linear Monte-Carlo Function Approximation</a:t>
                </a:r>
              </a:p>
              <a:p>
                <a:pPr lvl="1"/>
                <a:r>
                  <a:rPr dirty="0"/>
                  <a:t>Recall the return function:</a:t>
                </a:r>
              </a:p>
              <a:p>
                <a:pPr marL="0" lvl="2" indent="0" algn="ctr">
                  <a:buSzTx/>
                  <a:buNone/>
                </a:pPr>
                <a:r>
                  <a:rPr dirty="0"/>
                  <a:t> </a:t>
                </a:r>
                <a14:m>
                  <m:oMath xmlns:m="http://schemas.openxmlformats.org/officeDocument/2006/math">
                    <m:r>
                      <a:rPr sz="3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sz="3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3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sz="3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sz="3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sz="3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3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sz="3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sz="3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sz="3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sz="3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3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sz="3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+...=</m:t>
                    </m:r>
                    <m:limUpp>
                      <m:limUppPr>
                        <m:ctrlPr>
                          <a:rPr sz="3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limLow>
                          <m:limLowPr>
                            <m:ctrlPr>
                              <a:rPr sz="3300" i="1">
                                <a:solidFill>
                                  <a:srgbClr val="37373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sz="3300" i="1">
                                <a:solidFill>
                                  <a:srgbClr val="373737"/>
                                </a:solidFill>
                                <a:latin typeface="Cambria Math" panose="02040503050406030204" pitchFamily="18" charset="0"/>
                              </a:rPr>
                              <m:t>∑</m:t>
                            </m:r>
                          </m:e>
                          <m:lim>
                            <m:r>
                              <a:rPr sz="3300" i="1">
                                <a:solidFill>
                                  <a:srgbClr val="373737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sz="3300" i="1">
                                <a:solidFill>
                                  <a:srgbClr val="373737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lim>
                        </m:limLow>
                      </m:e>
                      <m:lim>
                        <m:r>
                          <a:rPr sz="3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lim>
                    </m:limUpp>
                    <m:sSup>
                      <m:sSupPr>
                        <m:ctrlPr>
                          <a:rPr sz="3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3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sz="3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sz="3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sz="3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3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sz="3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3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dirty="0"/>
              </a:p>
              <a:p>
                <a:pPr lvl="1"/>
                <a:endParaRPr dirty="0"/>
              </a:p>
              <a:p>
                <a:pPr lvl="1"/>
                <a:r>
                  <a:rPr dirty="0"/>
                  <a:t>The update function approximation for the linear case will be: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dirty="0"/>
              </a:p>
              <a:p>
                <a:pPr lvl="1"/>
                <a:r>
                  <a:rPr dirty="0"/>
                  <a:t>Monte-Carlo evaluation converges to a global optimum, even when using non-linear value function approximation</a:t>
                </a:r>
              </a:p>
              <a:p>
                <a:pPr lvl="1"/>
                <a:endParaRPr b="1" dirty="0">
                  <a:solidFill>
                    <a:srgbClr val="A166FF"/>
                  </a:solidFill>
                  <a:uFill>
                    <a:solidFill>
                      <a:srgbClr val="0563C1"/>
                    </a:solidFill>
                  </a:uFill>
                  <a:hlinkClick r:id="rId3"/>
                </a:endParaRPr>
              </a:p>
            </p:txBody>
          </p:sp>
        </mc:Choice>
        <mc:Fallback xmlns="">
          <p:sp>
            <p:nvSpPr>
              <p:cNvPr id="463" name="Linear Monte-Carlo Function Approximation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4"/>
                <a:stretch>
                  <a:fillRect l="-1027" t="-829" r="-3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11D9FD-0B07-6549-829D-6F3D27653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1878" y="6642439"/>
            <a:ext cx="8261811" cy="16593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94008F-4875-1247-B66D-94A257D610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0138" y="3978912"/>
            <a:ext cx="5901323" cy="15343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965672447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Monte-Carlo with Value Function Approx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6600" dirty="0"/>
              <a:t>Monte-Carlo with Value Function Approximation </a:t>
            </a:r>
          </a:p>
        </p:txBody>
      </p:sp>
      <p:sp>
        <p:nvSpPr>
          <p:cNvPr id="463" name="Linear Monte-Carlo Function Approximation…"/>
          <p:cNvSpPr txBox="1">
            <a:spLocks noGrp="1"/>
          </p:cNvSpPr>
          <p:nvPr>
            <p:ph type="body" idx="1"/>
          </p:nvPr>
        </p:nvSpPr>
        <p:spPr>
          <a:xfrm>
            <a:off x="1689100" y="2756958"/>
            <a:ext cx="9879719" cy="9181185"/>
          </a:xfrm>
          <a:prstGeom prst="rect">
            <a:avLst/>
          </a:prstGeom>
        </p:spPr>
        <p:txBody>
          <a:bodyPr/>
          <a:lstStyle/>
          <a:p>
            <a:r>
              <a:rPr dirty="0"/>
              <a:t>Linear M</a:t>
            </a:r>
            <a:r>
              <a:rPr lang="en-US" dirty="0"/>
              <a:t>C</a:t>
            </a:r>
            <a:r>
              <a:rPr dirty="0"/>
              <a:t> Function Approximation</a:t>
            </a:r>
            <a:r>
              <a:rPr lang="en-US" dirty="0"/>
              <a:t> Demo</a:t>
            </a:r>
          </a:p>
          <a:p>
            <a:r>
              <a:rPr lang="en-US" dirty="0">
                <a:solidFill>
                  <a:schemeClr val="tx1"/>
                </a:solidFill>
              </a:rPr>
              <a:t>State nearest to the exit and moving right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b="0" dirty="0">
                <a:solidFill>
                  <a:srgbClr val="373737"/>
                </a:solidFill>
              </a:rPr>
              <a:t>The true values is -2 (two moves to the exit)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State in Left side , moving to the right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b="0" dirty="0">
                <a:solidFill>
                  <a:srgbClr val="373737"/>
                </a:solidFill>
              </a:rPr>
              <a:t>The true value is -39 (39 steps required to reach the exit, starting from the left side with small positive velocity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635000" lvl="1" indent="0">
              <a:buNone/>
            </a:pPr>
            <a:r>
              <a:rPr b="1" dirty="0">
                <a:solidFill>
                  <a:srgbClr val="A166FF"/>
                </a:solidFill>
              </a:rPr>
              <a:t>Let’s do some coding!  </a:t>
            </a:r>
            <a:r>
              <a:rPr dirty="0">
                <a:solidFill>
                  <a:srgbClr val="A166FF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MC Approximator</a:t>
            </a:r>
            <a:endParaRPr dirty="0">
              <a:solidFill>
                <a:srgbClr val="A166FF"/>
              </a:solidFill>
              <a:uFill>
                <a:solidFill>
                  <a:srgbClr val="0563C1"/>
                </a:solidFill>
              </a:uFill>
              <a:hlinkClick r:id="rId4"/>
            </a:endParaRPr>
          </a:p>
        </p:txBody>
      </p:sp>
      <p:sp>
        <p:nvSpPr>
          <p:cNvPr id="4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  <p:pic>
        <p:nvPicPr>
          <p:cNvPr id="46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759" y="10689801"/>
            <a:ext cx="1264356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465D9D-4594-E24F-BEBD-83C9122FA0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61130" y="3303546"/>
            <a:ext cx="11669097" cy="82037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21AC5B-5AF2-E84B-8146-A7032CCC6B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29540" y="4278906"/>
            <a:ext cx="9725660" cy="314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685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Value Function Approx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610870">
              <a:defRPr sz="11840">
                <a:effectLst>
                  <a:outerShdw blurRad="18796" dist="18796" dir="7800000" rotWithShape="0">
                    <a:srgbClr val="E9E9E9"/>
                  </a:outerShdw>
                </a:effectLst>
              </a:defRPr>
            </a:lvl1pPr>
          </a:lstStyle>
          <a:p>
            <a:r>
              <a:rPr lang="en-US" dirty="0"/>
              <a:t>Generalization with Tile Coding</a:t>
            </a:r>
            <a:endParaRPr dirty="0"/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eneralization with Tile Cod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Generalization with Tile Coding</a:t>
            </a:r>
          </a:p>
        </p:txBody>
      </p:sp>
      <p:sp>
        <p:nvSpPr>
          <p:cNvPr id="468" name="Tile Coding…"/>
          <p:cNvSpPr txBox="1">
            <a:spLocks noGrp="1"/>
          </p:cNvSpPr>
          <p:nvPr>
            <p:ph type="body" sz="half" idx="1"/>
          </p:nvPr>
        </p:nvSpPr>
        <p:spPr>
          <a:xfrm>
            <a:off x="1689100" y="2756958"/>
            <a:ext cx="16071362" cy="7369176"/>
          </a:xfrm>
          <a:prstGeom prst="rect">
            <a:avLst/>
          </a:prstGeom>
        </p:spPr>
        <p:txBody>
          <a:bodyPr/>
          <a:lstStyle/>
          <a:p>
            <a:r>
              <a:rPr dirty="0"/>
              <a:t>Tile Coding</a:t>
            </a:r>
          </a:p>
          <a:p>
            <a:pPr lvl="1"/>
            <a:r>
              <a:rPr dirty="0"/>
              <a:t>Probably the most practical and computationally efficient tool being used in continuous space, reinforcement learning problems</a:t>
            </a:r>
          </a:p>
          <a:p>
            <a:pPr lvl="1"/>
            <a:r>
              <a:rPr dirty="0"/>
              <a:t>Essentially, tile coding is a representation of features in continuous state space</a:t>
            </a:r>
          </a:p>
          <a:p>
            <a:pPr lvl="1"/>
            <a:r>
              <a:rPr dirty="0"/>
              <a:t>Tile coding in its simplest form is </a:t>
            </a:r>
            <a:r>
              <a:rPr b="1" dirty="0">
                <a:solidFill>
                  <a:srgbClr val="FF9900"/>
                </a:solidFill>
              </a:rPr>
              <a:t>state aggregation</a:t>
            </a:r>
          </a:p>
        </p:txBody>
      </p:sp>
      <p:sp>
        <p:nvSpPr>
          <p:cNvPr id="4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  <p:pic>
        <p:nvPicPr>
          <p:cNvPr id="470" name="Screen Shot 2020-01-30 at 12.38.51 PM.png" descr="Screen Shot 2020-01-30 at 12.38.51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649" y="8055263"/>
            <a:ext cx="7120014" cy="21862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eneralization with Tile Cod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Generalization with Tile Coding</a:t>
            </a:r>
          </a:p>
        </p:txBody>
      </p:sp>
      <p:sp>
        <p:nvSpPr>
          <p:cNvPr id="468" name="Tile Coding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Tile Coding</a:t>
            </a:r>
          </a:p>
          <a:p>
            <a:pPr lvl="1"/>
            <a:r>
              <a:rPr lang="en-US" dirty="0"/>
              <a:t>Is a more efficient approach to discretize the state space. </a:t>
            </a:r>
          </a:p>
          <a:p>
            <a:pPr lvl="1"/>
            <a:r>
              <a:rPr lang="en-US" dirty="0"/>
              <a:t>Similar to state aggregation, with binary representation but using layers of offset tiles.</a:t>
            </a:r>
          </a:p>
          <a:p>
            <a:pPr lvl="1"/>
            <a:r>
              <a:rPr lang="en-US" dirty="0"/>
              <a:t>The offset can be symmetric or asymmetric.</a:t>
            </a:r>
          </a:p>
          <a:p>
            <a:pPr lvl="1"/>
            <a:r>
              <a:rPr lang="en-US" dirty="0"/>
              <a:t>It generalizes prediction to neighboring points.</a:t>
            </a:r>
          </a:p>
        </p:txBody>
      </p:sp>
      <p:sp>
        <p:nvSpPr>
          <p:cNvPr id="4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5C289A-810F-F540-9EDA-376D87AAB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4451" y="6441546"/>
            <a:ext cx="5049266" cy="31864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EDFEF9-AFF8-6B42-83E5-6FDD5C493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81319" y="3616960"/>
            <a:ext cx="5042747" cy="480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813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eneralization with Tile Cod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Generalization with Tile Coding</a:t>
            </a:r>
          </a:p>
        </p:txBody>
      </p:sp>
      <p:sp>
        <p:nvSpPr>
          <p:cNvPr id="473" name="Discretization with Tile Coding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Discretization with Tile Coding</a:t>
            </a:r>
          </a:p>
          <a:p>
            <a:pPr lvl="1"/>
            <a:r>
              <a:rPr dirty="0"/>
              <a:t>On the graph, the state space is represented by 1 tiling</a:t>
            </a:r>
          </a:p>
          <a:p>
            <a:pPr lvl="1"/>
            <a:r>
              <a:rPr dirty="0"/>
              <a:t>The grey area is the feature space, and the 2D grid with blue lines is our tiling</a:t>
            </a:r>
          </a:p>
          <a:p>
            <a:pPr lvl="1"/>
            <a:r>
              <a:rPr dirty="0"/>
              <a:t>The white spot, which is our state value, can be represented as 1 for the grid it belongs to and 0 for the rest</a:t>
            </a:r>
          </a:p>
        </p:txBody>
      </p:sp>
      <p:sp>
        <p:nvSpPr>
          <p:cNvPr id="4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59</a:t>
            </a:fld>
            <a:endParaRPr/>
          </a:p>
        </p:txBody>
      </p:sp>
      <p:pic>
        <p:nvPicPr>
          <p:cNvPr id="475" name="Screen Shot 2020-01-29 at 5.22.38 PM.png" descr="Screen Shot 2020-01-29 at 5.22.38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9479" y="4504300"/>
            <a:ext cx="11592329" cy="4201956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This is state aggregation"/>
          <p:cNvSpPr txBox="1"/>
          <p:nvPr/>
        </p:nvSpPr>
        <p:spPr>
          <a:xfrm>
            <a:off x="13959115" y="3110229"/>
            <a:ext cx="4321049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b="0"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rPr dirty="0"/>
              <a:t>This is state aggregation</a:t>
            </a:r>
          </a:p>
        </p:txBody>
      </p:sp>
      <p:sp>
        <p:nvSpPr>
          <p:cNvPr id="477" name="Line"/>
          <p:cNvSpPr/>
          <p:nvPr/>
        </p:nvSpPr>
        <p:spPr>
          <a:xfrm flipH="1">
            <a:off x="14184515" y="3772304"/>
            <a:ext cx="460574" cy="841825"/>
          </a:xfrm>
          <a:prstGeom prst="line">
            <a:avLst/>
          </a:prstGeom>
          <a:ln w="12700">
            <a:solidFill>
              <a:srgbClr val="4472C4"/>
            </a:solidFill>
            <a:miter/>
            <a:tailEnd type="triangle"/>
          </a:ln>
        </p:spPr>
        <p:txBody>
          <a:bodyPr lIns="45719" rIns="45719"/>
          <a:lstStyle/>
          <a:p>
            <a:pPr algn="l" defTabSz="914400">
              <a:defRPr sz="18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234FC6-66AE-9549-9E4A-283EE2E67234}"/>
              </a:ext>
            </a:extLst>
          </p:cNvPr>
          <p:cNvSpPr/>
          <p:nvPr/>
        </p:nvSpPr>
        <p:spPr>
          <a:xfrm>
            <a:off x="17373600" y="4504300"/>
            <a:ext cx="6348208" cy="5621834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AF45FE-E2A2-204D-9D32-7A081A05512E}"/>
              </a:ext>
            </a:extLst>
          </p:cNvPr>
          <p:cNvSpPr/>
          <p:nvPr/>
        </p:nvSpPr>
        <p:spPr>
          <a:xfrm>
            <a:off x="15331440" y="3997570"/>
            <a:ext cx="2042160" cy="3062766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4F2F3B-4E3E-534E-8FAC-20481BFECBD7}"/>
              </a:ext>
            </a:extLst>
          </p:cNvPr>
          <p:cNvSpPr/>
          <p:nvPr/>
        </p:nvSpPr>
        <p:spPr>
          <a:xfrm>
            <a:off x="17084841" y="7156588"/>
            <a:ext cx="1291575" cy="78425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" grpId="0" animBg="1"/>
      <p:bldP spid="47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Approxima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742950">
              <a:defRPr sz="14400">
                <a:effectLst>
                  <a:outerShdw blurRad="22860" dist="22860" dir="7800000" rotWithShape="0">
                    <a:srgbClr val="E9E9E9"/>
                  </a:outerShdw>
                </a:effectLst>
              </a:defRPr>
            </a:lvl1pPr>
          </a:lstStyle>
          <a:p>
            <a:r>
              <a:rPr lang="en-US" dirty="0"/>
              <a:t>Function Approximation</a:t>
            </a:r>
            <a:endParaRPr dirty="0"/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eneralization with Tile Cod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Generalization with Tile 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0" name="Discretization with Tile Coding…"/>
              <p:cNvSpPr txBox="1">
                <a:spLocks noGrp="1"/>
              </p:cNvSpPr>
              <p:nvPr>
                <p:ph type="body" sz="half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dirty="0"/>
                  <a:t>Discretization with Tile Coding</a:t>
                </a:r>
              </a:p>
              <a:p>
                <a:pPr lvl="1"/>
                <a:r>
                  <a:rPr dirty="0"/>
                  <a:t>On the right, the representation is extended to multiple </a:t>
                </a:r>
                <a:r>
                  <a:rPr dirty="0" err="1"/>
                  <a:t>tilings</a:t>
                </a:r>
                <a:r>
                  <a:rPr dirty="0"/>
                  <a:t>, each with different offsets</a:t>
                </a:r>
              </a:p>
              <a:p>
                <a:pPr lvl="1"/>
                <a:r>
                  <a:rPr dirty="0"/>
                  <a:t>The white spot is represented by 4 different </a:t>
                </a:r>
                <a:r>
                  <a:rPr dirty="0" err="1"/>
                  <a:t>tilings</a:t>
                </a:r>
                <a:r>
                  <a:rPr dirty="0"/>
                  <a:t>, the four different grids include the white spot in each tiling</a:t>
                </a:r>
              </a:p>
              <a:p>
                <a:pPr lvl="1"/>
                <a:r>
                  <a:rPr dirty="0"/>
                  <a:t>These four tiles correspond to four features that become active when the state occurs</a:t>
                </a:r>
              </a:p>
              <a:p>
                <a:pPr lvl="1"/>
                <a:r>
                  <a:rPr dirty="0"/>
                  <a:t>Feature vector </a:t>
                </a:r>
                <a14:m>
                  <m:oMath xmlns:m="http://schemas.openxmlformats.org/officeDocument/2006/math"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dirty="0"/>
                  <a:t> has 4 x 4 x 4 components</a:t>
                </a:r>
              </a:p>
              <a:p>
                <a:pPr lvl="1"/>
                <a:r>
                  <a:rPr dirty="0"/>
                  <a:t>All of which will be 0 except for the four corresponding to the tiles that </a:t>
                </a:r>
                <a:r>
                  <a:rPr lang="en-US" dirty="0"/>
                  <a:t>the white spot</a:t>
                </a:r>
                <a:r>
                  <a:rPr dirty="0"/>
                  <a:t> falls within</a:t>
                </a:r>
              </a:p>
            </p:txBody>
          </p:sp>
        </mc:Choice>
        <mc:Fallback xmlns="">
          <p:sp>
            <p:nvSpPr>
              <p:cNvPr id="480" name="Discretization with Tile Coding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2096" t="-1033" r="-1726" b="-56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60</a:t>
            </a:fld>
            <a:endParaRPr/>
          </a:p>
        </p:txBody>
      </p:sp>
      <p:pic>
        <p:nvPicPr>
          <p:cNvPr id="482" name="Screen Shot 2020-01-29 at 5.22.38 PM.png" descr="Screen Shot 2020-01-29 at 5.22.38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9479" y="4504300"/>
            <a:ext cx="11592329" cy="4201956"/>
          </a:xfrm>
          <a:prstGeom prst="rect">
            <a:avLst/>
          </a:prstGeom>
          <a:ln w="12700">
            <a:miter lim="400000"/>
          </a:ln>
        </p:spPr>
      </p:pic>
      <p:sp>
        <p:nvSpPr>
          <p:cNvPr id="483" name="This is state aggregation"/>
          <p:cNvSpPr txBox="1"/>
          <p:nvPr/>
        </p:nvSpPr>
        <p:spPr>
          <a:xfrm>
            <a:off x="13959115" y="3110229"/>
            <a:ext cx="4321049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b="0"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t>This is state aggregation</a:t>
            </a:r>
          </a:p>
        </p:txBody>
      </p:sp>
      <p:sp>
        <p:nvSpPr>
          <p:cNvPr id="484" name="Line"/>
          <p:cNvSpPr/>
          <p:nvPr/>
        </p:nvSpPr>
        <p:spPr>
          <a:xfrm flipH="1">
            <a:off x="14184515" y="3772304"/>
            <a:ext cx="460574" cy="841825"/>
          </a:xfrm>
          <a:prstGeom prst="line">
            <a:avLst/>
          </a:prstGeom>
          <a:ln w="12700">
            <a:solidFill>
              <a:srgbClr val="4472C4"/>
            </a:solidFill>
            <a:miter/>
            <a:tailEnd type="triangle"/>
          </a:ln>
        </p:spPr>
        <p:txBody>
          <a:bodyPr lIns="45719" rIns="45719"/>
          <a:lstStyle/>
          <a:p>
            <a:pPr algn="l" defTabSz="914400">
              <a:defRPr sz="18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eneralization with Tile Cod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Generalization with Tile Coding</a:t>
            </a:r>
          </a:p>
        </p:txBody>
      </p:sp>
      <p:sp>
        <p:nvSpPr>
          <p:cNvPr id="487" name="Generalization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Generalization</a:t>
            </a:r>
          </a:p>
          <a:p>
            <a:pPr lvl="1"/>
            <a:r>
              <a:rPr dirty="0"/>
              <a:t>Similarity is in proportion to common tiles</a:t>
            </a:r>
          </a:p>
          <a:p>
            <a:pPr lvl="1"/>
            <a:r>
              <a:rPr dirty="0"/>
              <a:t>It is more fine grained to define </a:t>
            </a:r>
            <a:r>
              <a:rPr b="1" dirty="0">
                <a:solidFill>
                  <a:srgbClr val="FF9900"/>
                </a:solidFill>
              </a:rPr>
              <a:t>similarity</a:t>
            </a:r>
            <a:r>
              <a:rPr dirty="0"/>
              <a:t> than state aggregation</a:t>
            </a:r>
          </a:p>
          <a:p>
            <a:pPr lvl="1"/>
            <a:r>
              <a:rPr lang="en-US" dirty="0"/>
              <a:t>Multiple tilling extends the idea of state aggregation by representing a feature with multiple tiles</a:t>
            </a:r>
          </a:p>
          <a:p>
            <a:pPr lvl="1"/>
            <a:r>
              <a:rPr lang="en-US" dirty="0"/>
              <a:t>This extension </a:t>
            </a:r>
            <a:r>
              <a:rPr dirty="0"/>
              <a:t>is more powerful in the way that each state value may share some tiles and also belong to different tiles at the same time, which is the essence of </a:t>
            </a:r>
            <a:r>
              <a:rPr b="1" dirty="0">
                <a:solidFill>
                  <a:srgbClr val="FF9900"/>
                </a:solidFill>
              </a:rPr>
              <a:t>generalization</a:t>
            </a:r>
          </a:p>
        </p:txBody>
      </p:sp>
      <p:sp>
        <p:nvSpPr>
          <p:cNvPr id="4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61</a:t>
            </a:fld>
            <a:endParaRPr/>
          </a:p>
        </p:txBody>
      </p:sp>
      <p:pic>
        <p:nvPicPr>
          <p:cNvPr id="489" name="Screen Shot 2020-01-30 at 2.48.55 PM.png" descr="Screen Shot 2020-01-30 at 2.48.55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6431" y="2920690"/>
            <a:ext cx="7718425" cy="73691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Tiling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Tiling Example</a:t>
            </a:r>
          </a:p>
        </p:txBody>
      </p:sp>
      <p:sp>
        <p:nvSpPr>
          <p:cNvPr id="496" name="Feature Ranges - x:[-1,1], y:[2, 5]…"/>
          <p:cNvSpPr txBox="1">
            <a:spLocks noGrp="1"/>
          </p:cNvSpPr>
          <p:nvPr>
            <p:ph type="body" sz="quarter" idx="1"/>
          </p:nvPr>
        </p:nvSpPr>
        <p:spPr>
          <a:xfrm>
            <a:off x="2247900" y="3006339"/>
            <a:ext cx="7985853" cy="3030009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rgbClr val="FF9900"/>
                </a:solidFill>
              </a:rPr>
              <a:t>Feature Ranges</a:t>
            </a:r>
            <a:r>
              <a:rPr dirty="0"/>
              <a:t>  x:[-1,1], y:[2, 5]</a:t>
            </a:r>
          </a:p>
          <a:p>
            <a:r>
              <a:rPr dirty="0">
                <a:solidFill>
                  <a:srgbClr val="FF9900"/>
                </a:solidFill>
              </a:rPr>
              <a:t>Number of Tiles</a:t>
            </a:r>
            <a:r>
              <a:rPr dirty="0"/>
              <a:t>  3</a:t>
            </a:r>
          </a:p>
          <a:p>
            <a:r>
              <a:rPr dirty="0">
                <a:solidFill>
                  <a:srgbClr val="FF9900"/>
                </a:solidFill>
              </a:rPr>
              <a:t>Bin Size</a:t>
            </a:r>
            <a:r>
              <a:rPr dirty="0"/>
              <a:t>  10</a:t>
            </a:r>
          </a:p>
        </p:txBody>
      </p:sp>
      <p:sp>
        <p:nvSpPr>
          <p:cNvPr id="4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62</a:t>
            </a:fld>
            <a:endParaRPr/>
          </a:p>
        </p:txBody>
      </p:sp>
      <p:sp>
        <p:nvSpPr>
          <p:cNvPr id="498" name="Offsets - Tiling1:[0, 0], Tiling 2:[0.2, 1], Tiling 3:[0.4, 1.5]…"/>
          <p:cNvSpPr txBox="1"/>
          <p:nvPr/>
        </p:nvSpPr>
        <p:spPr>
          <a:xfrm>
            <a:off x="10855589" y="3006339"/>
            <a:ext cx="12927543" cy="30300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000"/>
              </a:spcBef>
              <a:defRPr sz="3600" b="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pPr>
            <a:r>
              <a:rPr dirty="0">
                <a:solidFill>
                  <a:srgbClr val="FF9900"/>
                </a:solidFill>
              </a:rPr>
              <a:t>Offsets</a:t>
            </a:r>
            <a:r>
              <a:rPr dirty="0"/>
              <a:t>  Tiling1:[0, 0], Tiling 2:[0.2, 1], Tiling 3:[0.4, 1.5]</a:t>
            </a:r>
          </a:p>
          <a:p>
            <a:pPr algn="l">
              <a:spcBef>
                <a:spcPts val="3000"/>
              </a:spcBef>
              <a:defRPr sz="3600" b="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pPr>
            <a:r>
              <a:rPr dirty="0">
                <a:solidFill>
                  <a:srgbClr val="FF9900"/>
                </a:solidFill>
              </a:rPr>
              <a:t>Feature Sample</a:t>
            </a:r>
            <a:r>
              <a:rPr dirty="0"/>
              <a:t>  </a:t>
            </a:r>
            <a:r>
              <a:rPr dirty="0" err="1"/>
              <a:t>x,y</a:t>
            </a:r>
            <a:r>
              <a:rPr dirty="0"/>
              <a:t>:[</a:t>
            </a:r>
            <a:r>
              <a:rPr b="1" dirty="0"/>
              <a:t>0.1</a:t>
            </a:r>
            <a:r>
              <a:rPr dirty="0"/>
              <a:t>, </a:t>
            </a:r>
            <a:r>
              <a:rPr b="1" dirty="0"/>
              <a:t>4.0</a:t>
            </a:r>
            <a:r>
              <a:rPr dirty="0"/>
              <a:t>]</a:t>
            </a:r>
          </a:p>
          <a:p>
            <a:pPr algn="l">
              <a:spcBef>
                <a:spcPts val="3000"/>
              </a:spcBef>
              <a:defRPr sz="3600" b="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pPr>
            <a:r>
              <a:rPr dirty="0">
                <a:solidFill>
                  <a:srgbClr val="FF9900"/>
                </a:solidFill>
              </a:rPr>
              <a:t>Indexes</a:t>
            </a:r>
            <a:r>
              <a:rPr dirty="0"/>
              <a:t>  Tiling 1:[</a:t>
            </a:r>
            <a:r>
              <a:rPr b="1" dirty="0">
                <a:solidFill>
                  <a:srgbClr val="941100"/>
                </a:solidFill>
              </a:rPr>
              <a:t>5</a:t>
            </a:r>
            <a:r>
              <a:rPr dirty="0"/>
              <a:t>, </a:t>
            </a:r>
            <a:r>
              <a:rPr b="1" dirty="0">
                <a:solidFill>
                  <a:srgbClr val="941100"/>
                </a:solidFill>
              </a:rPr>
              <a:t>6</a:t>
            </a:r>
            <a:r>
              <a:rPr dirty="0"/>
              <a:t>], Tiling 2:[</a:t>
            </a:r>
            <a:r>
              <a:rPr b="1" dirty="0">
                <a:solidFill>
                  <a:srgbClr val="009051"/>
                </a:solidFill>
              </a:rPr>
              <a:t>4</a:t>
            </a:r>
            <a:r>
              <a:rPr dirty="0"/>
              <a:t>, </a:t>
            </a:r>
            <a:r>
              <a:rPr b="1" dirty="0">
                <a:solidFill>
                  <a:srgbClr val="009051"/>
                </a:solidFill>
              </a:rPr>
              <a:t>3</a:t>
            </a:r>
            <a:r>
              <a:rPr dirty="0"/>
              <a:t>], Tiling 3:[</a:t>
            </a:r>
            <a:r>
              <a:rPr b="1" dirty="0">
                <a:solidFill>
                  <a:srgbClr val="FF2600"/>
                </a:solidFill>
              </a:rPr>
              <a:t>3</a:t>
            </a:r>
            <a:r>
              <a:rPr dirty="0">
                <a:solidFill>
                  <a:srgbClr val="FF2600"/>
                </a:solidFill>
              </a:rPr>
              <a:t>, </a:t>
            </a:r>
            <a:r>
              <a:rPr b="1" dirty="0">
                <a:solidFill>
                  <a:srgbClr val="FF2600"/>
                </a:solidFill>
              </a:rPr>
              <a:t>1</a:t>
            </a:r>
            <a:r>
              <a:rPr dirty="0"/>
              <a:t>]</a:t>
            </a:r>
          </a:p>
        </p:txBody>
      </p:sp>
      <p:grpSp>
        <p:nvGrpSpPr>
          <p:cNvPr id="519" name="Group"/>
          <p:cNvGrpSpPr/>
          <p:nvPr/>
        </p:nvGrpSpPr>
        <p:grpSpPr>
          <a:xfrm>
            <a:off x="1958546" y="6249458"/>
            <a:ext cx="20413688" cy="4418928"/>
            <a:chOff x="0" y="0"/>
            <a:chExt cx="20413687" cy="4418927"/>
          </a:xfrm>
        </p:grpSpPr>
        <p:graphicFrame>
          <p:nvGraphicFramePr>
            <p:cNvPr id="499" name="Table"/>
            <p:cNvGraphicFramePr/>
            <p:nvPr/>
          </p:nvGraphicFramePr>
          <p:xfrm>
            <a:off x="0" y="715344"/>
            <a:ext cx="5856940" cy="3703583"/>
          </p:xfrm>
          <a:graphic>
            <a:graphicData uri="http://schemas.openxmlformats.org/drawingml/2006/table">
              <a:tbl>
                <a:tblPr firstRow="1" firstCol="1" bandRow="1">
                  <a:tableStyleId>{4C3C2611-4C71-4FC5-86AE-919BDF0F9419}</a:tableStyleId>
                </a:tblPr>
                <a:tblGrid>
                  <a:gridCol w="585694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85694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85694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585694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585694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585694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585694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  <a:gridCol w="585694">
                    <a:extLst>
                      <a:ext uri="{9D8B030D-6E8A-4147-A177-3AD203B41FA5}">
                        <a16:colId xmlns:a16="http://schemas.microsoft.com/office/drawing/2014/main" val="20007"/>
                      </a:ext>
                    </a:extLst>
                  </a:gridCol>
                  <a:gridCol w="585694">
                    <a:extLst>
                      <a:ext uri="{9D8B030D-6E8A-4147-A177-3AD203B41FA5}">
                        <a16:colId xmlns:a16="http://schemas.microsoft.com/office/drawing/2014/main" val="20008"/>
                      </a:ext>
                    </a:extLst>
                  </a:gridCol>
                  <a:gridCol w="585694">
                    <a:extLst>
                      <a:ext uri="{9D8B030D-6E8A-4147-A177-3AD203B41FA5}">
                        <a16:colId xmlns:a16="http://schemas.microsoft.com/office/drawing/2014/main" val="20009"/>
                      </a:ext>
                    </a:extLst>
                  </a:gridCol>
                </a:tblGrid>
                <a:tr h="38038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x|y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4472C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2.3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4472C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2.6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4472C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2.9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4472C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3.2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4472C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3.5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4472C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 b="1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3.8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9411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4.1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4472C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4.4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4472C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4.7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4472C4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8038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-0.8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4472C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67853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-0.6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4472C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67853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-0.4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4472C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67853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-0.2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4472C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67853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 b="1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0.0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9411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1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9411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67853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0.2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4472C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367853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0.4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4472C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367853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0.6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4472C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367853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0.8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4472C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</a:tbl>
            </a:graphicData>
          </a:graphic>
        </p:graphicFrame>
        <p:sp>
          <p:nvSpPr>
            <p:cNvPr id="500" name="Tiling 1"/>
            <p:cNvSpPr txBox="1"/>
            <p:nvPr/>
          </p:nvSpPr>
          <p:spPr>
            <a:xfrm>
              <a:off x="2207784" y="0"/>
              <a:ext cx="1456419" cy="6110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l" defTabSz="914400">
                <a:defRPr sz="2800" b="0">
                  <a:latin typeface="Amazon Ember"/>
                  <a:ea typeface="Amazon Ember"/>
                  <a:cs typeface="Amazon Ember"/>
                  <a:sym typeface="Amazon Ember"/>
                </a:defRPr>
              </a:lvl1pPr>
            </a:lstStyle>
            <a:p>
              <a:r>
                <a:t>Tiling 1</a:t>
              </a:r>
            </a:p>
          </p:txBody>
        </p:sp>
        <p:graphicFrame>
          <p:nvGraphicFramePr>
            <p:cNvPr id="501" name="Table"/>
            <p:cNvGraphicFramePr/>
            <p:nvPr/>
          </p:nvGraphicFramePr>
          <p:xfrm>
            <a:off x="7397383" y="715344"/>
            <a:ext cx="5839580" cy="3703583"/>
          </p:xfrm>
          <a:graphic>
            <a:graphicData uri="http://schemas.openxmlformats.org/drawingml/2006/table">
              <a:tbl>
                <a:tblPr firstRow="1" firstCol="1" bandRow="1">
                  <a:tableStyleId>{4C3C2611-4C71-4FC5-86AE-919BDF0F9419}</a:tableStyleId>
                </a:tblPr>
                <a:tblGrid>
                  <a:gridCol w="58395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83958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83958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583958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583958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583958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583958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  <a:gridCol w="583958">
                    <a:extLst>
                      <a:ext uri="{9D8B030D-6E8A-4147-A177-3AD203B41FA5}">
                        <a16:colId xmlns:a16="http://schemas.microsoft.com/office/drawing/2014/main" val="20007"/>
                      </a:ext>
                    </a:extLst>
                  </a:gridCol>
                  <a:gridCol w="583958">
                    <a:extLst>
                      <a:ext uri="{9D8B030D-6E8A-4147-A177-3AD203B41FA5}">
                        <a16:colId xmlns:a16="http://schemas.microsoft.com/office/drawing/2014/main" val="20008"/>
                      </a:ext>
                    </a:extLst>
                  </a:gridCol>
                  <a:gridCol w="583958">
                    <a:extLst>
                      <a:ext uri="{9D8B030D-6E8A-4147-A177-3AD203B41FA5}">
                        <a16:colId xmlns:a16="http://schemas.microsoft.com/office/drawing/2014/main" val="20009"/>
                      </a:ext>
                    </a:extLst>
                  </a:gridCol>
                </a:tblGrid>
                <a:tr h="38038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x|y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4472C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3.3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4472C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3.6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4472C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 b="1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3.9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00905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4.2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4472C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4.5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4472C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4.8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4472C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5.1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4472C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5.4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4472C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5.7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4472C4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8038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-0.6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4472C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67853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-0.4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4472C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67853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-0.2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4472C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67853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 b="1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0.0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00905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1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00905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67853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0.2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4472C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67853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0.4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4472C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367853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0.6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4472C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367853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0.8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4472C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367853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1.0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4472C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</a:tbl>
            </a:graphicData>
          </a:graphic>
        </p:graphicFrame>
        <p:graphicFrame>
          <p:nvGraphicFramePr>
            <p:cNvPr id="502" name="Table"/>
            <p:cNvGraphicFramePr/>
            <p:nvPr/>
          </p:nvGraphicFramePr>
          <p:xfrm>
            <a:off x="14574107" y="715344"/>
            <a:ext cx="5839580" cy="3703583"/>
          </p:xfrm>
          <a:graphic>
            <a:graphicData uri="http://schemas.openxmlformats.org/drawingml/2006/table">
              <a:tbl>
                <a:tblPr firstRow="1" firstCol="1" bandRow="1">
                  <a:tableStyleId>{4C3C2611-4C71-4FC5-86AE-919BDF0F9419}</a:tableStyleId>
                </a:tblPr>
                <a:tblGrid>
                  <a:gridCol w="58395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83958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83958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583958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583958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583958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583958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  <a:gridCol w="583958">
                    <a:extLst>
                      <a:ext uri="{9D8B030D-6E8A-4147-A177-3AD203B41FA5}">
                        <a16:colId xmlns:a16="http://schemas.microsoft.com/office/drawing/2014/main" val="20007"/>
                      </a:ext>
                    </a:extLst>
                  </a:gridCol>
                  <a:gridCol w="583958">
                    <a:extLst>
                      <a:ext uri="{9D8B030D-6E8A-4147-A177-3AD203B41FA5}">
                        <a16:colId xmlns:a16="http://schemas.microsoft.com/office/drawing/2014/main" val="20008"/>
                      </a:ext>
                    </a:extLst>
                  </a:gridCol>
                  <a:gridCol w="583958">
                    <a:extLst>
                      <a:ext uri="{9D8B030D-6E8A-4147-A177-3AD203B41FA5}">
                        <a16:colId xmlns:a16="http://schemas.microsoft.com/office/drawing/2014/main" val="20009"/>
                      </a:ext>
                    </a:extLst>
                  </a:gridCol>
                </a:tblGrid>
                <a:tr h="38038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x|y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4472C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3.8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FF26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4.1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4472C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4.4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4472C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4.7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4472C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5.0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4472C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5.3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4472C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5.6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4472C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5.9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4472C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6.2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4472C4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80380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-0.4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4472C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67853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-0.2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4472C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67853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0.0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FF26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1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FF2600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67853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0.2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4472C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67853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0.4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4472C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67853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0.6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4472C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367853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0.8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4472C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367853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1.0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4472C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E8EBF5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  <a:tr h="367853">
                  <a:tc>
                    <a:txBody>
                      <a:bodyPr/>
                      <a:lstStyle/>
                      <a:p>
                        <a:pPr defTabSz="914400">
                          <a:defRPr sz="1800" b="0">
                            <a:solidFill>
                              <a:srgbClr val="000000"/>
                            </a:solidFill>
                          </a:defRPr>
                        </a:pPr>
                        <a:r>
                          <a:rPr sz="1200">
                            <a:solidFill>
                              <a:srgbClr val="FFFFFF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1.2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4472C4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1800"/>
                        </a:pPr>
                        <a:r>
                          <a:rPr sz="1200" b="1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0</a:t>
                        </a:r>
                      </a:p>
                    </a:txBody>
                    <a:tcPr marL="0" marR="0" marT="0" marB="0" horzOverflow="overflow">
                      <a:lnL w="12700">
                        <a:solidFill>
                          <a:srgbClr val="FFFFFF"/>
                        </a:solidFill>
                      </a:lnL>
                      <a:lnR w="12700">
                        <a:solidFill>
                          <a:srgbClr val="FFFFFF"/>
                        </a:solidFill>
                      </a:lnR>
                      <a:lnT w="12700">
                        <a:solidFill>
                          <a:srgbClr val="FFFFFF"/>
                        </a:solidFill>
                      </a:lnT>
                      <a:lnB w="12700">
                        <a:solidFill>
                          <a:srgbClr val="FFFFFF"/>
                        </a:solidFill>
                      </a:lnB>
                      <a:solidFill>
                        <a:srgbClr val="CDD4E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9"/>
                    </a:ext>
                  </a:extLst>
                </a:tr>
              </a:tbl>
            </a:graphicData>
          </a:graphic>
        </p:graphicFrame>
        <p:sp>
          <p:nvSpPr>
            <p:cNvPr id="503" name="Tiling 2"/>
            <p:cNvSpPr txBox="1"/>
            <p:nvPr/>
          </p:nvSpPr>
          <p:spPr>
            <a:xfrm>
              <a:off x="9561647" y="0"/>
              <a:ext cx="1543458" cy="6110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l" defTabSz="914400">
                <a:defRPr sz="2800" b="0">
                  <a:latin typeface="Amazon Ember"/>
                  <a:ea typeface="Amazon Ember"/>
                  <a:cs typeface="Amazon Ember"/>
                  <a:sym typeface="Amazon Ember"/>
                </a:defRPr>
              </a:lvl1pPr>
            </a:lstStyle>
            <a:p>
              <a:r>
                <a:t>Tiling 2</a:t>
              </a:r>
            </a:p>
          </p:txBody>
        </p:sp>
        <p:sp>
          <p:nvSpPr>
            <p:cNvPr id="504" name="Tiling 3"/>
            <p:cNvSpPr txBox="1"/>
            <p:nvPr/>
          </p:nvSpPr>
          <p:spPr>
            <a:xfrm>
              <a:off x="16781892" y="0"/>
              <a:ext cx="1456419" cy="6110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l" defTabSz="914400">
                <a:defRPr sz="2800" b="0">
                  <a:latin typeface="Amazon Ember"/>
                  <a:ea typeface="Amazon Ember"/>
                  <a:cs typeface="Amazon Ember"/>
                  <a:sym typeface="Amazon Ember"/>
                </a:defRPr>
              </a:lvl1pPr>
            </a:lstStyle>
            <a:p>
              <a:r>
                <a:t>Tiling 3</a:t>
              </a:r>
            </a:p>
          </p:txBody>
        </p:sp>
        <p:sp>
          <p:nvSpPr>
            <p:cNvPr id="505" name="offset"/>
            <p:cNvSpPr txBox="1"/>
            <p:nvPr/>
          </p:nvSpPr>
          <p:spPr>
            <a:xfrm>
              <a:off x="6090003" y="665154"/>
              <a:ext cx="1200635" cy="611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l" defTabSz="914400">
                <a:defRPr sz="1800" b="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offset</a:t>
              </a:r>
            </a:p>
          </p:txBody>
        </p:sp>
        <p:sp>
          <p:nvSpPr>
            <p:cNvPr id="506" name="offset"/>
            <p:cNvSpPr txBox="1"/>
            <p:nvPr/>
          </p:nvSpPr>
          <p:spPr>
            <a:xfrm>
              <a:off x="13376115" y="665154"/>
              <a:ext cx="1200636" cy="6110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l" defTabSz="914400">
                <a:defRPr sz="1800" b="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offset</a:t>
              </a:r>
            </a:p>
          </p:txBody>
        </p:sp>
        <p:grpSp>
          <p:nvGrpSpPr>
            <p:cNvPr id="509" name="Group"/>
            <p:cNvGrpSpPr/>
            <p:nvPr/>
          </p:nvGrpSpPr>
          <p:grpSpPr>
            <a:xfrm>
              <a:off x="13386950" y="1332679"/>
              <a:ext cx="1086790" cy="708140"/>
              <a:chOff x="0" y="154607"/>
              <a:chExt cx="1086788" cy="708139"/>
            </a:xfrm>
          </p:grpSpPr>
          <p:sp>
            <p:nvSpPr>
              <p:cNvPr id="507" name="Arrow"/>
              <p:cNvSpPr/>
              <p:nvPr/>
            </p:nvSpPr>
            <p:spPr>
              <a:xfrm>
                <a:off x="0" y="297443"/>
                <a:ext cx="1086788" cy="565303"/>
              </a:xfrm>
              <a:prstGeom prst="rightArrow">
                <a:avLst>
                  <a:gd name="adj1" fmla="val 40506"/>
                  <a:gd name="adj2" fmla="val 60992"/>
                </a:avLst>
              </a:prstGeom>
              <a:solidFill>
                <a:srgbClr val="FFFFFF"/>
              </a:solidFill>
              <a:ln w="12700" cap="flat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l" defTabSz="914400">
                  <a:defRPr sz="1800" b="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08" name="1.5"/>
              <p:cNvSpPr txBox="1"/>
              <p:nvPr/>
            </p:nvSpPr>
            <p:spPr>
              <a:xfrm>
                <a:off x="200155" y="154607"/>
                <a:ext cx="434298" cy="2353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l" defTabSz="914400">
                  <a:defRPr sz="1400" b="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dirty="0"/>
                  <a:t>1.5</a:t>
                </a:r>
              </a:p>
            </p:txBody>
          </p:sp>
        </p:grpSp>
        <p:grpSp>
          <p:nvGrpSpPr>
            <p:cNvPr id="512" name="Group"/>
            <p:cNvGrpSpPr/>
            <p:nvPr/>
          </p:nvGrpSpPr>
          <p:grpSpPr>
            <a:xfrm>
              <a:off x="6143797" y="1475565"/>
              <a:ext cx="1086790" cy="716825"/>
              <a:chOff x="0" y="142876"/>
              <a:chExt cx="1086788" cy="716824"/>
            </a:xfrm>
          </p:grpSpPr>
          <p:sp>
            <p:nvSpPr>
              <p:cNvPr id="510" name="1.0"/>
              <p:cNvSpPr txBox="1"/>
              <p:nvPr/>
            </p:nvSpPr>
            <p:spPr>
              <a:xfrm>
                <a:off x="200106" y="142876"/>
                <a:ext cx="467157" cy="358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l" defTabSz="914400">
                  <a:defRPr sz="1400" b="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t>1.0</a:t>
                </a:r>
              </a:p>
            </p:txBody>
          </p:sp>
          <p:sp>
            <p:nvSpPr>
              <p:cNvPr id="511" name="Arrow"/>
              <p:cNvSpPr/>
              <p:nvPr/>
            </p:nvSpPr>
            <p:spPr>
              <a:xfrm>
                <a:off x="0" y="294398"/>
                <a:ext cx="1086788" cy="565302"/>
              </a:xfrm>
              <a:prstGeom prst="rightArrow">
                <a:avLst>
                  <a:gd name="adj1" fmla="val 40506"/>
                  <a:gd name="adj2" fmla="val 60992"/>
                </a:avLst>
              </a:prstGeom>
              <a:solidFill>
                <a:srgbClr val="FFFFFF"/>
              </a:solidFill>
              <a:ln w="12700" cap="flat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l" defTabSz="914400">
                  <a:defRPr sz="1800" b="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515" name="Group"/>
            <p:cNvGrpSpPr/>
            <p:nvPr/>
          </p:nvGrpSpPr>
          <p:grpSpPr>
            <a:xfrm>
              <a:off x="6487732" y="2259671"/>
              <a:ext cx="780015" cy="1086791"/>
              <a:chOff x="200025" y="-1"/>
              <a:chExt cx="780013" cy="1086789"/>
            </a:xfrm>
          </p:grpSpPr>
          <p:sp>
            <p:nvSpPr>
              <p:cNvPr id="513" name="Arrow"/>
              <p:cNvSpPr/>
              <p:nvPr/>
            </p:nvSpPr>
            <p:spPr>
              <a:xfrm rot="5400000">
                <a:off x="153992" y="260743"/>
                <a:ext cx="1086789" cy="565302"/>
              </a:xfrm>
              <a:prstGeom prst="rightArrow">
                <a:avLst>
                  <a:gd name="adj1" fmla="val 40506"/>
                  <a:gd name="adj2" fmla="val 60992"/>
                </a:avLst>
              </a:prstGeom>
              <a:solidFill>
                <a:srgbClr val="FFFFFF"/>
              </a:solidFill>
              <a:ln w="12700" cap="flat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l" defTabSz="914400">
                  <a:defRPr sz="1800" b="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14" name="0.2"/>
              <p:cNvSpPr txBox="1"/>
              <p:nvPr/>
            </p:nvSpPr>
            <p:spPr>
              <a:xfrm>
                <a:off x="200025" y="135584"/>
                <a:ext cx="607278" cy="5027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l" defTabSz="914400">
                  <a:defRPr sz="1400" b="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dirty="0"/>
                  <a:t>0.2</a:t>
                </a:r>
              </a:p>
            </p:txBody>
          </p:sp>
        </p:grpSp>
        <p:grpSp>
          <p:nvGrpSpPr>
            <p:cNvPr id="518" name="Group"/>
            <p:cNvGrpSpPr/>
            <p:nvPr/>
          </p:nvGrpSpPr>
          <p:grpSpPr>
            <a:xfrm>
              <a:off x="13745734" y="2151322"/>
              <a:ext cx="785729" cy="1086791"/>
              <a:chOff x="194310" y="-1"/>
              <a:chExt cx="785728" cy="1086789"/>
            </a:xfrm>
          </p:grpSpPr>
          <p:sp>
            <p:nvSpPr>
              <p:cNvPr id="516" name="Arrow"/>
              <p:cNvSpPr/>
              <p:nvPr/>
            </p:nvSpPr>
            <p:spPr>
              <a:xfrm rot="5400000">
                <a:off x="153992" y="260743"/>
                <a:ext cx="1086789" cy="565302"/>
              </a:xfrm>
              <a:prstGeom prst="rightArrow">
                <a:avLst>
                  <a:gd name="adj1" fmla="val 40506"/>
                  <a:gd name="adj2" fmla="val 60992"/>
                </a:avLst>
              </a:prstGeom>
              <a:solidFill>
                <a:srgbClr val="FFFFFF"/>
              </a:solidFill>
              <a:ln w="12700" cap="flat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l" defTabSz="914400">
                  <a:defRPr sz="1800" b="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517" name="0.4"/>
              <p:cNvSpPr txBox="1"/>
              <p:nvPr/>
            </p:nvSpPr>
            <p:spPr>
              <a:xfrm>
                <a:off x="194310" y="196543"/>
                <a:ext cx="443310" cy="3333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l" defTabSz="914400">
                  <a:defRPr sz="1400" b="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dirty="0"/>
                  <a:t>0.4</a:t>
                </a: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78ADDE5-B0F4-D047-8B5F-47FDCDA51EEB}"/>
              </a:ext>
            </a:extLst>
          </p:cNvPr>
          <p:cNvSpPr/>
          <p:nvPr/>
        </p:nvSpPr>
        <p:spPr>
          <a:xfrm>
            <a:off x="1203692" y="11335881"/>
            <a:ext cx="1036373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A166FF"/>
                </a:solidFill>
              </a:rPr>
              <a:t>Let’s do some coding!  </a:t>
            </a:r>
            <a:r>
              <a:rPr lang="en-US" b="0" dirty="0">
                <a:solidFill>
                  <a:srgbClr val="A166FF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Multiple</a:t>
            </a:r>
            <a:r>
              <a:rPr lang="en-US" dirty="0">
                <a:solidFill>
                  <a:srgbClr val="A166FF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 </a:t>
            </a:r>
            <a:r>
              <a:rPr lang="en-US" b="0" dirty="0">
                <a:solidFill>
                  <a:srgbClr val="A166FF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Tiles for Multiple Features</a:t>
            </a:r>
            <a:endParaRPr lang="en-US" b="0" dirty="0">
              <a:solidFill>
                <a:srgbClr val="A166FF"/>
              </a:solidFill>
              <a:uFill>
                <a:solidFill>
                  <a:srgbClr val="0563C1"/>
                </a:solidFill>
              </a:uFill>
              <a:hlinkClick r:id="rId4"/>
            </a:endParaRPr>
          </a:p>
        </p:txBody>
      </p:sp>
      <p:pic>
        <p:nvPicPr>
          <p:cNvPr id="28" name="Image" descr="Image">
            <a:extLst>
              <a:ext uri="{FF2B5EF4-FFF2-40B4-BE49-F238E27FC236}">
                <a16:creationId xmlns:a16="http://schemas.microsoft.com/office/drawing/2014/main" id="{90E1B35F-B204-E047-8923-C845723292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977879"/>
            <a:ext cx="1264357" cy="127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9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6" grpId="1" build="p" bldLvl="5" animBg="1" advAuto="0"/>
      <p:bldP spid="498" grpId="2" build="p" bldLvl="5" animBg="1" advAuto="0"/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Rectangle"/>
          <p:cNvSpPr/>
          <p:nvPr/>
        </p:nvSpPr>
        <p:spPr>
          <a:xfrm>
            <a:off x="7353234" y="4546600"/>
            <a:ext cx="9854671" cy="1717808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27" name="TD Learning with Value Function Approx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6600" dirty="0"/>
              <a:t>TD Learning with Value Function Approximation </a:t>
            </a:r>
          </a:p>
        </p:txBody>
      </p:sp>
      <p:sp>
        <p:nvSpPr>
          <p:cNvPr id="528" name="Linear TD(0) Learn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Linear TD(0) Learning</a:t>
            </a:r>
          </a:p>
          <a:p>
            <a:pPr lvl="1"/>
            <a:r>
              <a:rPr dirty="0"/>
              <a:t>The update function for the linear case will be:</a:t>
            </a:r>
          </a:p>
          <a:p>
            <a:pPr marL="0" lvl="1" indent="0">
              <a:buSzTx/>
              <a:buNone/>
            </a:pPr>
            <a:endParaRPr dirty="0"/>
          </a:p>
          <a:p>
            <a:pPr marL="0" lvl="2" indent="0" algn="ctr">
              <a:buSzTx/>
              <a:buNone/>
            </a:pPr>
            <a:endParaRPr lang="en-US" dirty="0"/>
          </a:p>
          <a:p>
            <a:pPr marL="0" lvl="2" indent="0" algn="ctr">
              <a:buSzTx/>
              <a:buNone/>
            </a:pPr>
            <a:endParaRPr lang="en-US" dirty="0"/>
          </a:p>
          <a:p>
            <a:pPr marL="0" lvl="2" indent="0" algn="ctr">
              <a:buSzTx/>
              <a:buNone/>
            </a:pPr>
            <a:endParaRPr dirty="0"/>
          </a:p>
          <a:p>
            <a:pPr lvl="1"/>
            <a:r>
              <a:rPr dirty="0"/>
              <a:t>Linear TD(0) converges to local optimum</a:t>
            </a:r>
          </a:p>
          <a:p>
            <a:pPr lvl="1"/>
            <a:endParaRPr dirty="0"/>
          </a:p>
          <a:p>
            <a:pPr lvl="1"/>
            <a:endParaRPr dirty="0"/>
          </a:p>
          <a:p>
            <a:pPr marL="635000" lvl="1" indent="0">
              <a:buNone/>
            </a:pPr>
            <a:endParaRPr dirty="0"/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63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E57283-0E05-AC43-A5BC-664F6EEC3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895" y="4739104"/>
            <a:ext cx="9405463" cy="140996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Monte-Carlo with Value Function Approx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6600" dirty="0"/>
              <a:t>TD(0)</a:t>
            </a:r>
            <a:r>
              <a:rPr sz="6600" dirty="0"/>
              <a:t> with Value Function Approximation </a:t>
            </a:r>
          </a:p>
        </p:txBody>
      </p:sp>
      <p:sp>
        <p:nvSpPr>
          <p:cNvPr id="463" name="Linear Monte-Carlo Function Approximation…"/>
          <p:cNvSpPr txBox="1">
            <a:spLocks noGrp="1"/>
          </p:cNvSpPr>
          <p:nvPr>
            <p:ph type="body" idx="1"/>
          </p:nvPr>
        </p:nvSpPr>
        <p:spPr>
          <a:xfrm>
            <a:off x="1689100" y="2756958"/>
            <a:ext cx="9879719" cy="9181185"/>
          </a:xfrm>
          <a:prstGeom prst="rect">
            <a:avLst/>
          </a:prstGeom>
        </p:spPr>
        <p:txBody>
          <a:bodyPr/>
          <a:lstStyle/>
          <a:p>
            <a:r>
              <a:rPr dirty="0"/>
              <a:t>Linear </a:t>
            </a:r>
            <a:r>
              <a:rPr lang="en-US" dirty="0"/>
              <a:t>TD(0)</a:t>
            </a:r>
            <a:r>
              <a:rPr dirty="0"/>
              <a:t> Function Approximation</a:t>
            </a:r>
            <a:r>
              <a:rPr lang="en-US" dirty="0"/>
              <a:t> Demo</a:t>
            </a:r>
          </a:p>
          <a:p>
            <a:r>
              <a:rPr lang="en-US" dirty="0">
                <a:solidFill>
                  <a:schemeClr val="tx1"/>
                </a:solidFill>
              </a:rPr>
              <a:t>State nearest to the exit and moving right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b="0" dirty="0">
                <a:solidFill>
                  <a:srgbClr val="373737"/>
                </a:solidFill>
              </a:rPr>
              <a:t>The true values is -2 (two moves to the exit)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State in Left side , moving to the right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b="0" dirty="0">
                <a:solidFill>
                  <a:srgbClr val="373737"/>
                </a:solidFill>
              </a:rPr>
              <a:t>The true value is -39 (39 steps required to reach the exit, starting from the left side with small positive velocity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635000" lvl="1" indent="0">
              <a:buNone/>
            </a:pPr>
            <a:r>
              <a:rPr lang="en-US" dirty="0">
                <a:solidFill>
                  <a:srgbClr val="A166FF"/>
                </a:solidFill>
              </a:rPr>
              <a:t>Let’s do some coding! </a:t>
            </a:r>
            <a:r>
              <a:rPr lang="en-US" b="1" dirty="0">
                <a:solidFill>
                  <a:srgbClr val="A166FF"/>
                </a:solidFill>
              </a:rPr>
              <a:t> </a:t>
            </a:r>
            <a:r>
              <a:rPr lang="en-US" dirty="0">
                <a:solidFill>
                  <a:srgbClr val="A166FF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TD(0) Approximator</a:t>
            </a:r>
            <a:endParaRPr lang="en-US" dirty="0">
              <a:solidFill>
                <a:srgbClr val="A166FF"/>
              </a:solidFill>
              <a:uFill>
                <a:solidFill>
                  <a:srgbClr val="0563C1"/>
                </a:solidFill>
              </a:uFill>
              <a:hlinkClick r:id="rId4"/>
            </a:endParaRPr>
          </a:p>
        </p:txBody>
      </p:sp>
      <p:sp>
        <p:nvSpPr>
          <p:cNvPr id="4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64</a:t>
            </a:fld>
            <a:endParaRPr/>
          </a:p>
        </p:txBody>
      </p:sp>
      <p:pic>
        <p:nvPicPr>
          <p:cNvPr id="46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759" y="10689801"/>
            <a:ext cx="1264356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465D9D-4594-E24F-BEBD-83C9122FA0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61130" y="3303546"/>
            <a:ext cx="11669097" cy="82037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21AC5B-5AF2-E84B-8146-A7032CCC6B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29540" y="4278906"/>
            <a:ext cx="9725660" cy="314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684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Linear Approxim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Linear Approximation</a:t>
            </a:r>
          </a:p>
          <a:p>
            <a:pPr lvl="1"/>
            <a:r>
              <a:rPr dirty="0"/>
              <a:t>Similar to the case for the </a:t>
            </a:r>
            <a:r>
              <a:rPr b="1" dirty="0">
                <a:solidFill>
                  <a:srgbClr val="FF9900"/>
                </a:solidFill>
              </a:rPr>
              <a:t>State Value Function</a:t>
            </a:r>
            <a:r>
              <a:rPr dirty="0"/>
              <a:t> approximation, where:</a:t>
            </a:r>
          </a:p>
          <a:p>
            <a:pPr marL="0" lvl="2" indent="1270000">
              <a:buSzTx/>
              <a:buNone/>
            </a:pPr>
            <a:endParaRPr dirty="0"/>
          </a:p>
          <a:p>
            <a:pPr lvl="1"/>
            <a:r>
              <a:rPr dirty="0"/>
              <a:t>And we have the update rule:</a:t>
            </a:r>
          </a:p>
          <a:p>
            <a:pPr marL="0" lvl="1" indent="1270000">
              <a:buSzTx/>
              <a:buNone/>
            </a:pPr>
            <a:endParaRPr dirty="0"/>
          </a:p>
          <a:p>
            <a:pPr lvl="1"/>
            <a:r>
              <a:rPr dirty="0"/>
              <a:t>The action-value function can also be represented by linear combination of features:</a:t>
            </a:r>
          </a:p>
          <a:p>
            <a:pPr lvl="2"/>
            <a:r>
              <a:rPr dirty="0"/>
              <a:t>Having:</a:t>
            </a:r>
          </a:p>
          <a:p>
            <a:pPr marL="0" lvl="2" indent="1905000">
              <a:buSzTx/>
              <a:buNone/>
            </a:pPr>
            <a:endParaRPr dirty="0"/>
          </a:p>
          <a:p>
            <a:pPr lvl="2"/>
            <a:r>
              <a:rPr dirty="0"/>
              <a:t>And the update rule:</a:t>
            </a:r>
          </a:p>
        </p:txBody>
      </p:sp>
      <p:sp>
        <p:nvSpPr>
          <p:cNvPr id="535" name="Rectangle"/>
          <p:cNvSpPr/>
          <p:nvPr/>
        </p:nvSpPr>
        <p:spPr>
          <a:xfrm>
            <a:off x="2896460" y="4004733"/>
            <a:ext cx="6826978" cy="806583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36" name="Action Value Function Approx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Action Value Function Approximation</a:t>
            </a:r>
          </a:p>
        </p:txBody>
      </p:sp>
      <p:sp>
        <p:nvSpPr>
          <p:cNvPr id="5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F4688E-0294-0F4A-8750-8D5D13D77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460" y="4028795"/>
            <a:ext cx="6751740" cy="6153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E756E9-C651-C34B-A6F9-2DE8B754A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460" y="5205916"/>
            <a:ext cx="7906060" cy="6981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FB8A10-29FC-6D46-AD97-8517741AE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2038" y="7031674"/>
            <a:ext cx="9347426" cy="6981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C3270E-5DA2-4B4D-9538-B27F3153D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2038" y="8264380"/>
            <a:ext cx="8019268" cy="69814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Value Function Approx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10870">
              <a:defRPr sz="11840">
                <a:effectLst>
                  <a:outerShdw blurRad="18796" dist="18796" dir="7800000" rotWithShape="0">
                    <a:srgbClr val="E9E9E9"/>
                  </a:outerShdw>
                </a:effectLst>
              </a:defRPr>
            </a:lvl1pPr>
          </a:lstStyle>
          <a:p>
            <a:r>
              <a:rPr lang="en-US" dirty="0"/>
              <a:t>References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3496628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Linear Approxim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536" name="Action Value Function Approx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References</a:t>
            </a:r>
            <a:endParaRPr dirty="0"/>
          </a:p>
        </p:txBody>
      </p:sp>
      <p:sp>
        <p:nvSpPr>
          <p:cNvPr id="5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9430733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Value Function Approx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10870">
              <a:defRPr sz="11840">
                <a:effectLst>
                  <a:outerShdw blurRad="18796" dist="18796" dir="7800000" rotWithShape="0">
                    <a:srgbClr val="E9E9E9"/>
                  </a:outerShdw>
                </a:effectLst>
              </a:defRPr>
            </a:lvl1pPr>
          </a:lstStyle>
          <a:p>
            <a:r>
              <a:rPr lang="en-US" dirty="0"/>
              <a:t>Assignment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1147806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Linear Approxim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Welcome to the third RL assignment</a:t>
            </a:r>
          </a:p>
          <a:p>
            <a:pPr lvl="1"/>
            <a:r>
              <a:rPr lang="en-US" dirty="0"/>
              <a:t>For this assignment, we are going to work with generalization: how to produce a good approximation of a large state space experiencing only a small subset, to illustrated how we can apply supervised learning instead of a lockup table.</a:t>
            </a:r>
          </a:p>
          <a:p>
            <a:pPr lvl="1"/>
            <a:r>
              <a:rPr lang="en-US" dirty="0"/>
              <a:t>See a more detailed explanation of the problem in the assignment  notebook </a:t>
            </a:r>
            <a:r>
              <a:rPr lang="en-US" b="1" dirty="0">
                <a:solidFill>
                  <a:srgbClr val="FF9900"/>
                </a:solidFill>
              </a:rPr>
              <a:t>RL_assignment_3.ipynb</a:t>
            </a:r>
            <a:r>
              <a:rPr lang="en-US" dirty="0"/>
              <a:t>, located in your student’s </a:t>
            </a:r>
            <a:r>
              <a:rPr lang="en-US" dirty="0" err="1"/>
              <a:t>Sagemaker</a:t>
            </a:r>
            <a:r>
              <a:rPr lang="en-US" dirty="0"/>
              <a:t> environment</a:t>
            </a:r>
          </a:p>
          <a:p>
            <a:endParaRPr dirty="0"/>
          </a:p>
        </p:txBody>
      </p:sp>
      <p:sp>
        <p:nvSpPr>
          <p:cNvPr id="536" name="Action Value Function Approxim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References</a:t>
            </a:r>
            <a:endParaRPr dirty="0"/>
          </a:p>
        </p:txBody>
      </p:sp>
      <p:sp>
        <p:nvSpPr>
          <p:cNvPr id="5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503804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Approxima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Last Lecture</a:t>
            </a:r>
            <a:endParaRPr dirty="0"/>
          </a:p>
        </p:txBody>
      </p:sp>
      <p:sp>
        <p:nvSpPr>
          <p:cNvPr id="233" name="Your brain is a powerful approximator:…"/>
          <p:cNvSpPr txBox="1">
            <a:spLocks noGrp="1"/>
          </p:cNvSpPr>
          <p:nvPr>
            <p:ph type="body" sz="half" idx="1"/>
          </p:nvPr>
        </p:nvSpPr>
        <p:spPr>
          <a:xfrm>
            <a:off x="1689100" y="2756958"/>
            <a:ext cx="20500340" cy="958215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Monte Carlo Methods (MC)</a:t>
            </a:r>
          </a:p>
          <a:p>
            <a:pPr lvl="1"/>
            <a:r>
              <a:rPr lang="en-US" dirty="0"/>
              <a:t>Ways of solving the reinforcement learning problem based on averaging sample returns</a:t>
            </a:r>
          </a:p>
          <a:p>
            <a:pPr lvl="1"/>
            <a:r>
              <a:rPr lang="en-US" dirty="0"/>
              <a:t>Sample sequences of states, actions, and rewards from actual or simulated interaction with an environment</a:t>
            </a:r>
          </a:p>
          <a:p>
            <a:pPr lvl="1"/>
            <a:r>
              <a:rPr lang="en-US" dirty="0"/>
              <a:t>Episodic updates</a:t>
            </a:r>
          </a:p>
          <a:p>
            <a:r>
              <a:rPr lang="en-US"/>
              <a:t>Temporal-Differencing </a:t>
            </a:r>
            <a:r>
              <a:rPr lang="en-US" dirty="0"/>
              <a:t>Learning (TD)</a:t>
            </a:r>
          </a:p>
          <a:p>
            <a:pPr lvl="1"/>
            <a:r>
              <a:rPr lang="en-US" dirty="0"/>
              <a:t>Similar to Monte-Carlo methods, Temporal-Difference (TD) Learning is model-free and learns from episodes of experience</a:t>
            </a:r>
          </a:p>
          <a:p>
            <a:pPr lvl="1"/>
            <a:r>
              <a:rPr lang="en-US" dirty="0"/>
              <a:t>However, TD learning can learn from incomplete episodes and hence we don’t need to track the episode up to termination</a:t>
            </a:r>
          </a:p>
        </p:txBody>
      </p:sp>
      <p:sp>
        <p:nvSpPr>
          <p:cNvPr id="2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292914" cy="4572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70</a:t>
            </a:fld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Approxima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Approximators</a:t>
            </a:r>
          </a:p>
        </p:txBody>
      </p:sp>
      <p:sp>
        <p:nvSpPr>
          <p:cNvPr id="233" name="Your brain is a powerful approximator:…"/>
          <p:cNvSpPr txBox="1">
            <a:spLocks noGrp="1"/>
          </p:cNvSpPr>
          <p:nvPr>
            <p:ph type="body" sz="half" idx="1"/>
          </p:nvPr>
        </p:nvSpPr>
        <p:spPr>
          <a:xfrm>
            <a:off x="1689100" y="2756958"/>
            <a:ext cx="10283098" cy="9582151"/>
          </a:xfrm>
          <a:prstGeom prst="rect">
            <a:avLst/>
          </a:prstGeom>
        </p:spPr>
        <p:txBody>
          <a:bodyPr/>
          <a:lstStyle/>
          <a:p>
            <a:r>
              <a:rPr dirty="0"/>
              <a:t>Your brain is a powerful approximator:</a:t>
            </a:r>
          </a:p>
          <a:p>
            <a:pPr lvl="1"/>
            <a:r>
              <a:rPr dirty="0"/>
              <a:t>We can consider the world as a huge and chaotic state-space, where the correct evaluation of a specific stimulus makes the difference between life and death</a:t>
            </a:r>
          </a:p>
          <a:p>
            <a:r>
              <a:rPr dirty="0"/>
              <a:t>Local Representation (Grandmother Cell Theory*)</a:t>
            </a:r>
          </a:p>
          <a:p>
            <a:pPr lvl="1"/>
            <a:r>
              <a:rPr dirty="0"/>
              <a:t>Let's suppose that our brain is a massive lookup table, which can store in a single neuron (or cell) a single state</a:t>
            </a:r>
          </a:p>
          <a:p>
            <a:pPr lvl="1"/>
            <a:r>
              <a:rPr dirty="0"/>
              <a:t>A grandmother cell is a hypothetical neuron that responds only to a specific and meaningful stimulus, such as the image of one’s grandmother</a:t>
            </a:r>
          </a:p>
          <a:p>
            <a:pPr lvl="1"/>
            <a:r>
              <a:rPr dirty="0"/>
              <a:t>Problem: lost of one cell means lost of information</a:t>
            </a:r>
          </a:p>
        </p:txBody>
      </p:sp>
      <p:sp>
        <p:nvSpPr>
          <p:cNvPr id="2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292914" cy="4572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235" name="Screen Shot 2019-12-13 at 12.38.12 PM.png" descr="Screen Shot 2019-12-13 at 12.38.12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8841" y="4464973"/>
            <a:ext cx="11250371" cy="2517567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* The term is due to the cognitive scientist Jerry Lettvin who used it to illustrate the inconsistency of the concept during a lecture at MIT"/>
          <p:cNvSpPr txBox="1"/>
          <p:nvPr/>
        </p:nvSpPr>
        <p:spPr>
          <a:xfrm>
            <a:off x="12899796" y="10350319"/>
            <a:ext cx="9988459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>
                <a:latin typeface="Amazon Ember"/>
                <a:ea typeface="Amazon Ember"/>
                <a:cs typeface="Amazon Ember"/>
                <a:sym typeface="Amazon Ember"/>
              </a:defRPr>
            </a:pPr>
            <a:r>
              <a:rPr dirty="0">
                <a:solidFill>
                  <a:srgbClr val="373737"/>
                </a:solidFill>
              </a:rPr>
              <a:t>* The term is due to the cognitive scientist </a:t>
            </a:r>
            <a:r>
              <a:rPr dirty="0">
                <a:solidFill>
                  <a:srgbClr val="1756A9"/>
                </a:solidFill>
                <a:hlinkClick r:id="rId4"/>
              </a:rPr>
              <a:t>Jerry Lettvin</a:t>
            </a:r>
            <a:r>
              <a:rPr dirty="0"/>
              <a:t> </a:t>
            </a:r>
            <a:r>
              <a:rPr dirty="0">
                <a:solidFill>
                  <a:srgbClr val="373737"/>
                </a:solidFill>
              </a:rPr>
              <a:t>who used it to illustrate the inconsistency of the concept during a lecture at MIT</a:t>
            </a:r>
          </a:p>
        </p:txBody>
      </p:sp>
    </p:spTree>
    <p:extLst>
      <p:ext uri="{BB962C8B-B14F-4D97-AF65-F5344CB8AC3E}">
        <p14:creationId xmlns:p14="http://schemas.microsoft.com/office/powerpoint/2010/main" val="8691697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Approxima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Approximators</a:t>
            </a:r>
          </a:p>
        </p:txBody>
      </p:sp>
      <p:sp>
        <p:nvSpPr>
          <p:cNvPr id="239" name="Distributed Represent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Distributed Representation</a:t>
            </a:r>
          </a:p>
          <a:p>
            <a:pPr lvl="1"/>
            <a:r>
              <a:t>The information is stored in a distributed way, and that each single concept is represented through a pattern of activity</a:t>
            </a:r>
          </a:p>
          <a:p>
            <a:pPr lvl="1"/>
            <a:r>
              <a:t>Having N cells it is possible to represent more than N states</a:t>
            </a:r>
          </a:p>
          <a:p>
            <a:r>
              <a:t>Computer Keyboard Example</a:t>
            </a:r>
          </a:p>
          <a:p>
            <a:pPr lvl="1"/>
            <a:r>
              <a:t>In the </a:t>
            </a:r>
            <a:r>
              <a:rPr b="1"/>
              <a:t>local representation</a:t>
            </a:r>
            <a:r>
              <a:t> each single key can codify only a single character</a:t>
            </a:r>
          </a:p>
          <a:p>
            <a:pPr lvl="1"/>
            <a:r>
              <a:t>In the </a:t>
            </a:r>
            <a:r>
              <a:rPr b="1"/>
              <a:t>distributed representation</a:t>
            </a:r>
            <a:r>
              <a:t> we can use a combination of keys (e.g. Shift and Ctrl) to associate multiple characters to the same key</a:t>
            </a:r>
          </a:p>
        </p:txBody>
      </p:sp>
      <p:sp>
        <p:nvSpPr>
          <p:cNvPr id="2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292914" cy="4572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grpSp>
        <p:nvGrpSpPr>
          <p:cNvPr id="244" name="Group"/>
          <p:cNvGrpSpPr/>
          <p:nvPr/>
        </p:nvGrpSpPr>
        <p:grpSpPr>
          <a:xfrm>
            <a:off x="5970338" y="8662414"/>
            <a:ext cx="12443324" cy="2020388"/>
            <a:chOff x="0" y="0"/>
            <a:chExt cx="12443322" cy="2020387"/>
          </a:xfrm>
        </p:grpSpPr>
        <p:pic>
          <p:nvPicPr>
            <p:cNvPr id="241" name="Screen Shot 2019-12-13 at 12.50.28 PM.png" descr="Screen Shot 2019-12-13 at 12.50.28 PM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60181" y="0"/>
              <a:ext cx="3783142" cy="20203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2" name="Screen Shot 2019-12-13 at 12.54.25 PM.png" descr="Screen Shot 2019-12-13 at 12.54.25 PM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0"/>
              <a:ext cx="6185706" cy="20203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3" name="X"/>
            <p:cNvSpPr txBox="1"/>
            <p:nvPr/>
          </p:nvSpPr>
          <p:spPr>
            <a:xfrm>
              <a:off x="7018037" y="851648"/>
              <a:ext cx="594331" cy="9298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l" defTabSz="914400">
                <a:defRPr sz="27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X</a:t>
              </a:r>
            </a:p>
          </p:txBody>
        </p:sp>
      </p:grp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1273</TotalTime>
  <Words>4358</Words>
  <Application>Microsoft Macintosh PowerPoint</Application>
  <PresentationFormat>Custom</PresentationFormat>
  <Paragraphs>843</Paragraphs>
  <Slides>70</Slides>
  <Notes>63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8" baseType="lpstr">
      <vt:lpstr>Amazon Ember</vt:lpstr>
      <vt:lpstr>Arial</vt:lpstr>
      <vt:lpstr>Calibri</vt:lpstr>
      <vt:lpstr>Cambria Math</vt:lpstr>
      <vt:lpstr>Helvetica Neue</vt:lpstr>
      <vt:lpstr>Helvetica Neue Light</vt:lpstr>
      <vt:lpstr>Helvetica Neue Medium</vt:lpstr>
      <vt:lpstr>White</vt:lpstr>
      <vt:lpstr>PowerPoint Presentation</vt:lpstr>
      <vt:lpstr>Reinforcement Learning</vt:lpstr>
      <vt:lpstr>Course Agenda</vt:lpstr>
      <vt:lpstr>Lecture Topics</vt:lpstr>
      <vt:lpstr>Demo Code</vt:lpstr>
      <vt:lpstr>Function Approximation</vt:lpstr>
      <vt:lpstr>Last Lecture</vt:lpstr>
      <vt:lpstr>Approximators</vt:lpstr>
      <vt:lpstr>Approximators</vt:lpstr>
      <vt:lpstr>Approximators</vt:lpstr>
      <vt:lpstr>Approximators</vt:lpstr>
      <vt:lpstr>Function Approximation Intuition</vt:lpstr>
      <vt:lpstr>Function Approximation Intuition</vt:lpstr>
      <vt:lpstr>Function Approximation Intuition</vt:lpstr>
      <vt:lpstr>Function Approximation Intuition</vt:lpstr>
      <vt:lpstr>Function Approximation Intuition</vt:lpstr>
      <vt:lpstr>Function Approximation Intuition</vt:lpstr>
      <vt:lpstr>Value Function Approximation</vt:lpstr>
      <vt:lpstr>Types of Value Function Approximation</vt:lpstr>
      <vt:lpstr>Value Function Approximation</vt:lpstr>
      <vt:lpstr>Value Function Approximation</vt:lpstr>
      <vt:lpstr>Value Function Approximation</vt:lpstr>
      <vt:lpstr>Value Function Approximation</vt:lpstr>
      <vt:lpstr>Value Function Approximation</vt:lpstr>
      <vt:lpstr>Value Function Approximation</vt:lpstr>
      <vt:lpstr>Value Function Approximation</vt:lpstr>
      <vt:lpstr>Value Function Approximation</vt:lpstr>
      <vt:lpstr>Estimating the Target</vt:lpstr>
      <vt:lpstr>Value Function Approximation</vt:lpstr>
      <vt:lpstr>Value Function Approximation</vt:lpstr>
      <vt:lpstr>Value Function Approximation</vt:lpstr>
      <vt:lpstr>Linear &amp; High-Order Approximators</vt:lpstr>
      <vt:lpstr>Linear Approximator</vt:lpstr>
      <vt:lpstr>Linear Approximator</vt:lpstr>
      <vt:lpstr>Linear Approximator</vt:lpstr>
      <vt:lpstr>Linear Approximator</vt:lpstr>
      <vt:lpstr>Linear Approximator</vt:lpstr>
      <vt:lpstr>High-order Approximators</vt:lpstr>
      <vt:lpstr>High-order Approximators</vt:lpstr>
      <vt:lpstr>Linear Approximator Example</vt:lpstr>
      <vt:lpstr>Linear Approximator Example</vt:lpstr>
      <vt:lpstr>Linear Approximator Example</vt:lpstr>
      <vt:lpstr>Linear Approximator Example</vt:lpstr>
      <vt:lpstr>Linear Approximator Example</vt:lpstr>
      <vt:lpstr>Linear Approximator Example</vt:lpstr>
      <vt:lpstr>Generalization</vt:lpstr>
      <vt:lpstr>Almost There for Function Approximation …</vt:lpstr>
      <vt:lpstr>The Idea of Generalization</vt:lpstr>
      <vt:lpstr>The Idea of Generalization</vt:lpstr>
      <vt:lpstr>The Mountain Car Problem</vt:lpstr>
      <vt:lpstr>The Mountain Car Problem</vt:lpstr>
      <vt:lpstr>The Mountain Car Problem</vt:lpstr>
      <vt:lpstr>The Mountain Car Problem</vt:lpstr>
      <vt:lpstr>Monte-Carlo with Value Function Approximation </vt:lpstr>
      <vt:lpstr>Monte-Carlo with Value Function Approximation </vt:lpstr>
      <vt:lpstr>Generalization with Tile Coding</vt:lpstr>
      <vt:lpstr>Generalization with Tile Coding</vt:lpstr>
      <vt:lpstr>Generalization with Tile Coding</vt:lpstr>
      <vt:lpstr>Generalization with Tile Coding</vt:lpstr>
      <vt:lpstr>Generalization with Tile Coding</vt:lpstr>
      <vt:lpstr>Generalization with Tile Coding</vt:lpstr>
      <vt:lpstr>Tiling Example</vt:lpstr>
      <vt:lpstr>TD Learning with Value Function Approximation </vt:lpstr>
      <vt:lpstr>TD(0) with Value Function Approximation </vt:lpstr>
      <vt:lpstr>Action Value Function Approximation</vt:lpstr>
      <vt:lpstr>References</vt:lpstr>
      <vt:lpstr>References</vt:lpstr>
      <vt:lpstr>Assignment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86</cp:revision>
  <dcterms:modified xsi:type="dcterms:W3CDTF">2021-04-14T01:26:25Z</dcterms:modified>
</cp:coreProperties>
</file>